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7" r:id="rId2"/>
    <p:sldId id="302" r:id="rId3"/>
    <p:sldId id="260" r:id="rId4"/>
    <p:sldId id="258" r:id="rId5"/>
    <p:sldId id="262" r:id="rId6"/>
    <p:sldId id="263" r:id="rId7"/>
    <p:sldId id="265" r:id="rId8"/>
    <p:sldId id="266" r:id="rId9"/>
    <p:sldId id="268" r:id="rId10"/>
    <p:sldId id="269" r:id="rId11"/>
    <p:sldId id="270" r:id="rId12"/>
    <p:sldId id="271" r:id="rId13"/>
    <p:sldId id="272" r:id="rId14"/>
    <p:sldId id="273" r:id="rId15"/>
    <p:sldId id="274" r:id="rId16"/>
    <p:sldId id="275" r:id="rId17"/>
    <p:sldId id="276" r:id="rId18"/>
    <p:sldId id="299" r:id="rId19"/>
    <p:sldId id="279" r:id="rId20"/>
    <p:sldId id="278" r:id="rId21"/>
    <p:sldId id="277" r:id="rId22"/>
    <p:sldId id="280" r:id="rId23"/>
    <p:sldId id="281" r:id="rId24"/>
    <p:sldId id="283" r:id="rId25"/>
    <p:sldId id="282" r:id="rId26"/>
    <p:sldId id="321" r:id="rId27"/>
    <p:sldId id="320" r:id="rId28"/>
    <p:sldId id="286" r:id="rId29"/>
    <p:sldId id="287" r:id="rId30"/>
    <p:sldId id="288" r:id="rId31"/>
    <p:sldId id="289" r:id="rId32"/>
    <p:sldId id="290" r:id="rId33"/>
    <p:sldId id="291" r:id="rId34"/>
    <p:sldId id="300" r:id="rId35"/>
    <p:sldId id="294" r:id="rId36"/>
    <p:sldId id="305" r:id="rId37"/>
    <p:sldId id="267" r:id="rId38"/>
    <p:sldId id="329" r:id="rId39"/>
    <p:sldId id="330" r:id="rId40"/>
    <p:sldId id="307" r:id="rId41"/>
    <p:sldId id="306" r:id="rId42"/>
    <p:sldId id="308" r:id="rId43"/>
    <p:sldId id="309" r:id="rId44"/>
    <p:sldId id="310" r:id="rId45"/>
    <p:sldId id="327" r:id="rId46"/>
    <p:sldId id="318" r:id="rId47"/>
    <p:sldId id="311" r:id="rId48"/>
    <p:sldId id="312" r:id="rId49"/>
    <p:sldId id="313" r:id="rId50"/>
    <p:sldId id="314" r:id="rId51"/>
    <p:sldId id="315" r:id="rId52"/>
    <p:sldId id="285" r:id="rId53"/>
    <p:sldId id="322" r:id="rId54"/>
    <p:sldId id="326" r:id="rId55"/>
    <p:sldId id="317" r:id="rId56"/>
    <p:sldId id="323" r:id="rId57"/>
    <p:sldId id="324" r:id="rId58"/>
    <p:sldId id="325" r:id="rId59"/>
    <p:sldId id="29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26" y="-1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oblloyd\Desktop\Work%20folder\Consultancy\2010\DCC%20Report\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NZ"/>
  <c:chart>
    <c:title>
      <c:tx>
        <c:rich>
          <a:bodyPr/>
          <a:lstStyle/>
          <a:p>
            <a:pPr>
              <a:defRPr/>
            </a:pPr>
            <a:r>
              <a:rPr lang="en-US"/>
              <a:t>NZ Oil Consumption </a:t>
            </a:r>
          </a:p>
        </c:rich>
      </c:tx>
    </c:title>
    <c:plotArea>
      <c:layout>
        <c:manualLayout>
          <c:layoutTarget val="inner"/>
          <c:xMode val="edge"/>
          <c:yMode val="edge"/>
          <c:x val="9.7213380242363312E-2"/>
          <c:y val="0.1318717948717949"/>
          <c:w val="0.84190009493494167"/>
          <c:h val="0.78910680395719768"/>
        </c:manualLayout>
      </c:layout>
      <c:scatterChart>
        <c:scatterStyle val="lineMarker"/>
        <c:ser>
          <c:idx val="0"/>
          <c:order val="0"/>
          <c:spPr>
            <a:ln w="28575">
              <a:noFill/>
            </a:ln>
          </c:spPr>
          <c:marker>
            <c:symbol val="diamond"/>
            <c:size val="5"/>
            <c:spPr>
              <a:solidFill>
                <a:srgbClr val="C00000"/>
              </a:solidFill>
            </c:spPr>
          </c:marker>
          <c:xVal>
            <c:numRef>
              <c:f>Sheet1!$A$3:$A$37</c:f>
              <c:numCache>
                <c:formatCode>General</c:formatCode>
                <c:ptCount val="35"/>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numCache>
            </c:numRef>
          </c:xVal>
          <c:yVal>
            <c:numRef>
              <c:f>'[D_Oil.xls]EDF-D.10'!$I$6:$I$41</c:f>
              <c:numCache>
                <c:formatCode>#,##0.00</c:formatCode>
                <c:ptCount val="36"/>
                <c:pt idx="0">
                  <c:v>147.28685149472611</c:v>
                </c:pt>
                <c:pt idx="1">
                  <c:v>152.63268185233829</c:v>
                </c:pt>
                <c:pt idx="2">
                  <c:v>150.96168118393041</c:v>
                </c:pt>
                <c:pt idx="3">
                  <c:v>159.34975779159151</c:v>
                </c:pt>
                <c:pt idx="4">
                  <c:v>156.88392524348257</c:v>
                </c:pt>
                <c:pt idx="5">
                  <c:v>151.2039758551106</c:v>
                </c:pt>
                <c:pt idx="6">
                  <c:v>152.36573619950951</c:v>
                </c:pt>
                <c:pt idx="7">
                  <c:v>144.34911933952321</c:v>
                </c:pt>
                <c:pt idx="8">
                  <c:v>146.78337895698797</c:v>
                </c:pt>
                <c:pt idx="9">
                  <c:v>139.59490410490747</c:v>
                </c:pt>
                <c:pt idx="10">
                  <c:v>141.64427002847032</c:v>
                </c:pt>
                <c:pt idx="11">
                  <c:v>139.01151239867022</c:v>
                </c:pt>
                <c:pt idx="12">
                  <c:v>140.36820688151488</c:v>
                </c:pt>
                <c:pt idx="13">
                  <c:v>146.84033907782708</c:v>
                </c:pt>
                <c:pt idx="14">
                  <c:v>147.49340763358097</c:v>
                </c:pt>
                <c:pt idx="15">
                  <c:v>153.54720433023024</c:v>
                </c:pt>
                <c:pt idx="16">
                  <c:v>163.22396365566792</c:v>
                </c:pt>
                <c:pt idx="17">
                  <c:v>160.82699841780209</c:v>
                </c:pt>
                <c:pt idx="18">
                  <c:v>172.32563618639963</c:v>
                </c:pt>
                <c:pt idx="19">
                  <c:v>172.98132055546083</c:v>
                </c:pt>
                <c:pt idx="20">
                  <c:v>188.28629831130201</c:v>
                </c:pt>
                <c:pt idx="21">
                  <c:v>197.15341951628403</c:v>
                </c:pt>
                <c:pt idx="22">
                  <c:v>199.07594736865104</c:v>
                </c:pt>
                <c:pt idx="23">
                  <c:v>204.54219817290991</c:v>
                </c:pt>
                <c:pt idx="24">
                  <c:v>207.08197575310791</c:v>
                </c:pt>
                <c:pt idx="25">
                  <c:v>210.85384279728174</c:v>
                </c:pt>
                <c:pt idx="26">
                  <c:v>220.71394656082703</c:v>
                </c:pt>
                <c:pt idx="27">
                  <c:v>221.77997030993865</c:v>
                </c:pt>
                <c:pt idx="28">
                  <c:v>231.17627107573048</c:v>
                </c:pt>
                <c:pt idx="29">
                  <c:v>241.98653678931697</c:v>
                </c:pt>
                <c:pt idx="30">
                  <c:v>248.05179450274383</c:v>
                </c:pt>
                <c:pt idx="31">
                  <c:v>250.86396841774189</c:v>
                </c:pt>
                <c:pt idx="32">
                  <c:v>252.2254538372656</c:v>
                </c:pt>
                <c:pt idx="33">
                  <c:v>255.79180665555614</c:v>
                </c:pt>
                <c:pt idx="34">
                  <c:v>253.93454489729967</c:v>
                </c:pt>
                <c:pt idx="35">
                  <c:v>244.77069762230965</c:v>
                </c:pt>
              </c:numCache>
            </c:numRef>
          </c:yVal>
        </c:ser>
        <c:axId val="105552512"/>
        <c:axId val="105679488"/>
      </c:scatterChart>
      <c:valAx>
        <c:axId val="105552512"/>
        <c:scaling>
          <c:orientation val="minMax"/>
        </c:scaling>
        <c:axPos val="b"/>
        <c:numFmt formatCode="General" sourceLinked="1"/>
        <c:tickLblPos val="nextTo"/>
        <c:crossAx val="105679488"/>
        <c:crosses val="autoZero"/>
        <c:crossBetween val="midCat"/>
      </c:valAx>
      <c:valAx>
        <c:axId val="105679488"/>
        <c:scaling>
          <c:orientation val="minMax"/>
        </c:scaling>
        <c:axPos val="l"/>
        <c:majorGridlines/>
        <c:title>
          <c:tx>
            <c:rich>
              <a:bodyPr rot="-5400000" vert="horz"/>
              <a:lstStyle/>
              <a:p>
                <a:pPr>
                  <a:defRPr/>
                </a:pPr>
                <a:r>
                  <a:rPr lang="en-US"/>
                  <a:t> Peta Joules </a:t>
                </a:r>
              </a:p>
            </c:rich>
          </c:tx>
        </c:title>
        <c:numFmt formatCode="#,##0" sourceLinked="0"/>
        <c:tickLblPos val="nextTo"/>
        <c:crossAx val="105552512"/>
        <c:crosses val="autoZero"/>
        <c:crossBetween val="midCat"/>
      </c:valAx>
      <c:spPr>
        <a:solidFill>
          <a:srgbClr val="002060"/>
        </a:solidFill>
      </c:spPr>
    </c:plotArea>
    <c:plotVisOnly val="1"/>
  </c:chart>
  <c:spPr>
    <a:solidFill>
      <a:schemeClr val="bg1"/>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NZ"/>
  <c:chart>
    <c:title>
      <c:tx>
        <c:rich>
          <a:bodyPr/>
          <a:lstStyle/>
          <a:p>
            <a:pPr>
              <a:defRPr/>
            </a:pPr>
            <a:r>
              <a:rPr lang="en-US"/>
              <a:t>Recent NZ oil consumption </a:t>
            </a:r>
          </a:p>
        </c:rich>
      </c:tx>
      <c:layout>
        <c:manualLayout>
          <c:xMode val="edge"/>
          <c:yMode val="edge"/>
          <c:x val="0.33143907358802382"/>
          <c:y val="0"/>
        </c:manualLayout>
      </c:layout>
    </c:title>
    <c:plotArea>
      <c:layout/>
      <c:lineChart>
        <c:grouping val="standard"/>
        <c:ser>
          <c:idx val="0"/>
          <c:order val="0"/>
          <c:spPr>
            <a:ln>
              <a:noFill/>
            </a:ln>
          </c:spPr>
          <c:marker>
            <c:symbol val="square"/>
            <c:size val="8"/>
            <c:spPr>
              <a:solidFill>
                <a:srgbClr val="FF0000"/>
              </a:solidFill>
            </c:spPr>
          </c:marker>
          <c:cat>
            <c:numRef>
              <c:f>Sheet1!$B$3:$B$9</c:f>
              <c:numCache>
                <c:formatCode>General</c:formatCode>
                <c:ptCount val="7"/>
                <c:pt idx="0">
                  <c:v>2004</c:v>
                </c:pt>
                <c:pt idx="1">
                  <c:v>2005</c:v>
                </c:pt>
                <c:pt idx="2">
                  <c:v>2006</c:v>
                </c:pt>
                <c:pt idx="3">
                  <c:v>2007</c:v>
                </c:pt>
                <c:pt idx="4">
                  <c:v>2008</c:v>
                </c:pt>
                <c:pt idx="5">
                  <c:v>2009</c:v>
                </c:pt>
                <c:pt idx="6">
                  <c:v>2010</c:v>
                </c:pt>
              </c:numCache>
            </c:numRef>
          </c:cat>
          <c:val>
            <c:numRef>
              <c:f>Sheet1!$C$3:$C$9</c:f>
              <c:numCache>
                <c:formatCode>0.00</c:formatCode>
                <c:ptCount val="7"/>
                <c:pt idx="0">
                  <c:v>280.58265635521059</c:v>
                </c:pt>
                <c:pt idx="1">
                  <c:v>283.42733403487864</c:v>
                </c:pt>
                <c:pt idx="2">
                  <c:v>281.07008237776546</c:v>
                </c:pt>
                <c:pt idx="3">
                  <c:v>283.02937557783065</c:v>
                </c:pt>
                <c:pt idx="4">
                  <c:v>281.09985549649161</c:v>
                </c:pt>
                <c:pt idx="5">
                  <c:v>278.37054143516832</c:v>
                </c:pt>
                <c:pt idx="6">
                  <c:v>273.50143265099149</c:v>
                </c:pt>
              </c:numCache>
            </c:numRef>
          </c:val>
        </c:ser>
        <c:marker val="1"/>
        <c:axId val="77281920"/>
        <c:axId val="77300480"/>
      </c:lineChart>
      <c:catAx>
        <c:axId val="77281920"/>
        <c:scaling>
          <c:orientation val="minMax"/>
        </c:scaling>
        <c:axPos val="b"/>
        <c:numFmt formatCode="General" sourceLinked="1"/>
        <c:tickLblPos val="nextTo"/>
        <c:crossAx val="77300480"/>
        <c:crosses val="autoZero"/>
        <c:auto val="1"/>
        <c:lblAlgn val="ctr"/>
        <c:lblOffset val="100"/>
      </c:catAx>
      <c:valAx>
        <c:axId val="77300480"/>
        <c:scaling>
          <c:orientation val="minMax"/>
          <c:max val="300"/>
          <c:min val="0"/>
        </c:scaling>
        <c:axPos val="l"/>
        <c:majorGridlines/>
        <c:title>
          <c:tx>
            <c:rich>
              <a:bodyPr rot="-5400000" vert="horz"/>
              <a:lstStyle/>
              <a:p>
                <a:pPr>
                  <a:defRPr/>
                </a:pPr>
                <a:r>
                  <a:rPr lang="en-US"/>
                  <a:t>Consumption PJ </a:t>
                </a:r>
              </a:p>
            </c:rich>
          </c:tx>
        </c:title>
        <c:numFmt formatCode="0.00" sourceLinked="1"/>
        <c:tickLblPos val="nextTo"/>
        <c:crossAx val="77281920"/>
        <c:crosses val="autoZero"/>
        <c:crossBetween val="between"/>
      </c:valAx>
      <c:spPr>
        <a:solidFill>
          <a:schemeClr val="accent1"/>
        </a:solidFill>
      </c:spPr>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26BFB-C1AD-48C1-B158-6BBFE2430089}" type="datetimeFigureOut">
              <a:rPr lang="en-NZ" smtClean="0"/>
              <a:pPr/>
              <a:t>2/09/2011</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F0322-4993-408F-93A0-DB265626EDB5}" type="slidenum">
              <a:rPr lang="en-NZ" smtClean="0"/>
              <a:pPr/>
              <a:t>‹#›</a:t>
            </a:fld>
            <a:endParaRPr lang="en-N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8D1600E-4801-4B3B-87DB-8C06A5797F04}" type="slidenum">
              <a:rPr lang="en-US" smtClean="0"/>
              <a:pPr/>
              <a:t>7</a:t>
            </a:fld>
            <a:endParaRPr lang="en-US" smtClean="0"/>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655ECA9-60B5-47A7-BF4C-4E418D6C750F}" type="slidenum">
              <a:rPr lang="en-US" smtClean="0"/>
              <a:pPr/>
              <a:t>52</a:t>
            </a:fld>
            <a:endParaRPr lang="en-US" smtClean="0"/>
          </a:p>
        </p:txBody>
      </p:sp>
      <p:sp>
        <p:nvSpPr>
          <p:cNvPr id="69635" name="Rectangle 2"/>
          <p:cNvSpPr>
            <a:spLocks noGrp="1" noRot="1" noChangeAspect="1" noChangeArrowheads="1" noTextEdit="1"/>
          </p:cNvSpPr>
          <p:nvPr>
            <p:ph type="sldImg"/>
          </p:nvPr>
        </p:nvSpPr>
        <p:spPr>
          <a:xfrm>
            <a:off x="1143000" y="685800"/>
            <a:ext cx="4572000" cy="3429000"/>
          </a:xfrm>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9BA734E-235C-40FB-ADC3-E20AA280D9C8}" type="slidenum">
              <a:rPr lang="en-US" smtClean="0"/>
              <a:pPr/>
              <a:t>54</a:t>
            </a:fld>
            <a:endParaRPr lang="en-US" smtClean="0"/>
          </a:p>
        </p:txBody>
      </p:sp>
      <p:sp>
        <p:nvSpPr>
          <p:cNvPr id="104451" name="Rectangle 2"/>
          <p:cNvSpPr>
            <a:spLocks noGrp="1" noRot="1" noChangeAspect="1" noChangeArrowheads="1" noTextEdit="1"/>
          </p:cNvSpPr>
          <p:nvPr>
            <p:ph type="sldImg"/>
          </p:nvPr>
        </p:nvSpPr>
        <p:spPr>
          <a:xfrm>
            <a:off x="958465" y="686474"/>
            <a:ext cx="4941072" cy="3428114"/>
          </a:xfrm>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772BF5-95AF-48DF-8AFC-D34A1B6FF2B0}" type="slidenum">
              <a:rPr lang="en-US"/>
              <a:pPr/>
              <a:t>55</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D5307-1C7A-4CD0-B526-AA982E7B897D}" type="slidenum">
              <a:rPr lang="en-US"/>
              <a:pPr/>
              <a:t>12</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40015-C84C-4734-8B4E-8B95993ED0C2}" type="slidenum">
              <a:rPr lang="en-US"/>
              <a:pPr/>
              <a:t>13</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7DF10-4C71-439A-9364-60CF1165A256}" type="slidenum">
              <a:rPr lang="en-US"/>
              <a:pPr/>
              <a:t>14</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EA8E0-3208-4137-87AA-6990B4C32CD2}" type="slidenum">
              <a:rPr lang="en-US"/>
              <a:pPr/>
              <a:t>19</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D65CC56-D8EE-4737-ACC1-B3239420827D}" type="slidenum">
              <a:rPr lang="en-US" smtClean="0"/>
              <a:pPr/>
              <a:t>20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682625" y="4342464"/>
            <a:ext cx="5492750" cy="4114487"/>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44BC51E-8895-468C-9D71-2C7938346B31}" type="slidenum">
              <a:rPr lang="en-US" smtClean="0"/>
              <a:pPr/>
              <a:t>24</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1EBF0C0-F16D-4E6E-A66B-1335A44CA211}" type="slidenum">
              <a:rPr lang="en-US" smtClean="0"/>
              <a:pPr/>
              <a:t>26</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1D53FB7-CFCA-49DE-AC22-782664762AC9}" type="slidenum">
              <a:rPr lang="en-US" smtClean="0"/>
              <a:pPr/>
              <a:t>27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E5115D9E-0594-4249-AF30-EA375B34317A}" type="datetimeFigureOut">
              <a:rPr lang="en-NZ" smtClean="0"/>
              <a:pPr/>
              <a:t>2/09/2011</a:t>
            </a:fld>
            <a:endParaRPr lang="en-NZ"/>
          </a:p>
        </p:txBody>
      </p:sp>
      <p:sp>
        <p:nvSpPr>
          <p:cNvPr id="17" name="Footer Placeholder 16"/>
          <p:cNvSpPr>
            <a:spLocks noGrp="1"/>
          </p:cNvSpPr>
          <p:nvPr>
            <p:ph type="ftr" sz="quarter" idx="11"/>
          </p:nvPr>
        </p:nvSpPr>
        <p:spPr/>
        <p:txBody>
          <a:bodyPr/>
          <a:lstStyle/>
          <a:p>
            <a:endParaRPr lang="en-NZ"/>
          </a:p>
        </p:txBody>
      </p:sp>
      <p:sp>
        <p:nvSpPr>
          <p:cNvPr id="29" name="Slide Number Placeholder 28"/>
          <p:cNvSpPr>
            <a:spLocks noGrp="1"/>
          </p:cNvSpPr>
          <p:nvPr>
            <p:ph type="sldNum" sz="quarter" idx="12"/>
          </p:nvPr>
        </p:nvSpPr>
        <p:spPr/>
        <p:txBody>
          <a:bodyPr/>
          <a:lstStyle/>
          <a:p>
            <a:fld id="{E5644BD2-25F1-4063-B1EE-6707A6ED2B60}" type="slidenum">
              <a:rPr lang="en-NZ" smtClean="0"/>
              <a:pPr/>
              <a:t>‹#›</a:t>
            </a:fld>
            <a:endParaRPr lang="en-NZ"/>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115D9E-0594-4249-AF30-EA375B34317A}" type="datetimeFigureOut">
              <a:rPr lang="en-NZ" smtClean="0"/>
              <a:pPr/>
              <a:t>2/09/2011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115D9E-0594-4249-AF30-EA375B34317A}" type="datetimeFigureOut">
              <a:rPr lang="en-NZ" smtClean="0"/>
              <a:pPr/>
              <a:t>2/09/2011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cstate="print">
            <a:duotone>
              <a:schemeClr val="bg2">
                <a:shade val="3000"/>
                <a:satMod val="110000"/>
              </a:schemeClr>
              <a:schemeClr val="bg2">
                <a:tint val="60000"/>
                <a:satMod val="425000"/>
              </a:schemeClr>
            </a:duotone>
            <a:lum bright="-4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115D9E-0594-4249-AF30-EA375B34317A}" type="datetimeFigureOut">
              <a:rPr lang="en-NZ" smtClean="0"/>
              <a:pPr/>
              <a:t>2/09/2011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5115D9E-0594-4249-AF30-EA375B34317A}" type="datetimeFigureOut">
              <a:rPr lang="en-NZ" smtClean="0"/>
              <a:pPr/>
              <a:t>2/09/2011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a:xfrm>
            <a:off x="7924800" y="6416675"/>
            <a:ext cx="762000" cy="365125"/>
          </a:xfrm>
        </p:spPr>
        <p:txBody>
          <a:bodyPr/>
          <a:lstStyle/>
          <a:p>
            <a:fld id="{E5644BD2-25F1-4063-B1EE-6707A6ED2B60}" type="slidenum">
              <a:rPr lang="en-NZ" smtClean="0"/>
              <a:pPr/>
              <a:t>‹#›</a:t>
            </a:fld>
            <a:endParaRPr lang="en-N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5115D9E-0594-4249-AF30-EA375B34317A}" type="datetimeFigureOut">
              <a:rPr lang="en-NZ" smtClean="0"/>
              <a:pPr/>
              <a:t>2/09/2011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5115D9E-0594-4249-AF30-EA375B34317A}" type="datetimeFigureOut">
              <a:rPr lang="en-NZ" smtClean="0"/>
              <a:pPr/>
              <a:t>2/09/2011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5115D9E-0594-4249-AF30-EA375B34317A}" type="datetimeFigureOut">
              <a:rPr lang="en-NZ" smtClean="0"/>
              <a:pPr/>
              <a:t>2/09/2011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115D9E-0594-4249-AF30-EA375B34317A}" type="datetimeFigureOut">
              <a:rPr lang="en-NZ" smtClean="0"/>
              <a:pPr/>
              <a:t>2/09/2011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5115D9E-0594-4249-AF30-EA375B34317A}" type="datetimeFigureOut">
              <a:rPr lang="en-NZ" smtClean="0"/>
              <a:pPr/>
              <a:t>2/09/2011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5115D9E-0594-4249-AF30-EA375B34317A}" type="datetimeFigureOut">
              <a:rPr lang="en-NZ" smtClean="0"/>
              <a:pPr/>
              <a:t>2/09/2011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5644BD2-25F1-4063-B1EE-6707A6ED2B60}" type="slidenum">
              <a:rPr lang="en-NZ" smtClean="0"/>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5115D9E-0594-4249-AF30-EA375B34317A}" type="datetimeFigureOut">
              <a:rPr lang="en-NZ" smtClean="0"/>
              <a:pPr/>
              <a:t>2/09/2011</a:t>
            </a:fld>
            <a:endParaRPr lang="en-NZ"/>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NZ"/>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5644BD2-25F1-4063-B1EE-6707A6ED2B60}" type="slidenum">
              <a:rPr lang="en-NZ" smtClean="0"/>
              <a:pPr/>
              <a:t>‹#›</a:t>
            </a:fld>
            <a:endParaRPr lang="en-NZ"/>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physics.ucsd.edu/do-the-math/wp-content/uploads/2011/07/galaxy.pn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87FJIriOHcI"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4536504" cy="1872208"/>
          </a:xfrm>
        </p:spPr>
        <p:txBody>
          <a:bodyPr>
            <a:normAutofit fontScale="90000"/>
          </a:bodyPr>
          <a:lstStyle/>
          <a:p>
            <a:r>
              <a:rPr lang="en-NZ" dirty="0" smtClean="0"/>
              <a:t>Perspectives on the Future </a:t>
            </a:r>
            <a:br>
              <a:rPr lang="en-NZ" dirty="0" smtClean="0"/>
            </a:br>
            <a:r>
              <a:rPr lang="en-NZ" dirty="0" smtClean="0"/>
              <a:t/>
            </a:r>
            <a:br>
              <a:rPr lang="en-NZ" dirty="0" smtClean="0"/>
            </a:br>
            <a:r>
              <a:rPr lang="en-NZ" sz="2700" dirty="0" smtClean="0"/>
              <a:t>What exactly  is doomed ?</a:t>
            </a:r>
            <a:r>
              <a:rPr lang="en-NZ" dirty="0" smtClean="0"/>
              <a:t/>
            </a:r>
            <a:br>
              <a:rPr lang="en-NZ" dirty="0" smtClean="0"/>
            </a:br>
            <a:r>
              <a:rPr lang="en-NZ" dirty="0" smtClean="0"/>
              <a:t> </a:t>
            </a:r>
            <a:br>
              <a:rPr lang="en-NZ" dirty="0" smtClean="0"/>
            </a:br>
            <a:endParaRPr lang="en-NZ" dirty="0"/>
          </a:p>
        </p:txBody>
      </p:sp>
      <p:sp>
        <p:nvSpPr>
          <p:cNvPr id="3" name="Content Placeholder 2"/>
          <p:cNvSpPr>
            <a:spLocks noGrp="1"/>
          </p:cNvSpPr>
          <p:nvPr>
            <p:ph idx="1"/>
          </p:nvPr>
        </p:nvSpPr>
        <p:spPr>
          <a:xfrm>
            <a:off x="899592" y="3573016"/>
            <a:ext cx="6923112" cy="2664336"/>
          </a:xfrm>
        </p:spPr>
        <p:txBody>
          <a:bodyPr/>
          <a:lstStyle/>
          <a:p>
            <a:endParaRPr lang="en-NZ" dirty="0" smtClean="0"/>
          </a:p>
          <a:p>
            <a:endParaRPr lang="en-NZ" dirty="0" smtClean="0"/>
          </a:p>
          <a:p>
            <a:endParaRPr lang="en-NZ" dirty="0" smtClean="0"/>
          </a:p>
          <a:p>
            <a:r>
              <a:rPr lang="en-NZ" dirty="0" smtClean="0"/>
              <a:t>Bob Lloyd </a:t>
            </a:r>
          </a:p>
          <a:p>
            <a:r>
              <a:rPr lang="en-NZ" dirty="0" smtClean="0"/>
              <a:t>Energy Studies </a:t>
            </a:r>
            <a:endParaRPr lang="en-NZ" dirty="0"/>
          </a:p>
        </p:txBody>
      </p:sp>
      <p:pic>
        <p:nvPicPr>
          <p:cNvPr id="3074" name="Picture 2"/>
          <p:cNvPicPr>
            <a:picLocks noChangeAspect="1" noChangeArrowheads="1"/>
          </p:cNvPicPr>
          <p:nvPr/>
        </p:nvPicPr>
        <p:blipFill>
          <a:blip r:embed="rId2" cstate="print"/>
          <a:srcRect/>
          <a:stretch>
            <a:fillRect/>
          </a:stretch>
        </p:blipFill>
        <p:spPr bwMode="auto">
          <a:xfrm>
            <a:off x="5148064" y="1268759"/>
            <a:ext cx="3419872" cy="48312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NZ" smtClean="0"/>
          </a:p>
        </p:txBody>
      </p:sp>
      <p:pic>
        <p:nvPicPr>
          <p:cNvPr id="18435" name="Picture 2"/>
          <p:cNvPicPr>
            <a:picLocks noGrp="1" noChangeAspect="1" noChangeArrowheads="1"/>
          </p:cNvPicPr>
          <p:nvPr>
            <p:ph idx="1"/>
          </p:nvPr>
        </p:nvPicPr>
        <p:blipFill>
          <a:blip r:embed="rId2" cstate="print"/>
          <a:srcRect/>
          <a:stretch>
            <a:fillRect/>
          </a:stretch>
        </p:blipFill>
        <p:spPr>
          <a:xfrm>
            <a:off x="87313" y="260648"/>
            <a:ext cx="9056687" cy="6172200"/>
          </a:xfrm>
          <a:noFill/>
        </p:spPr>
      </p:pic>
      <p:sp>
        <p:nvSpPr>
          <p:cNvPr id="5" name="TextBox 4"/>
          <p:cNvSpPr txBox="1"/>
          <p:nvPr/>
        </p:nvSpPr>
        <p:spPr>
          <a:xfrm>
            <a:off x="1043608" y="764704"/>
            <a:ext cx="2520280" cy="523220"/>
          </a:xfrm>
          <a:prstGeom prst="rect">
            <a:avLst/>
          </a:prstGeom>
          <a:noFill/>
        </p:spPr>
        <p:txBody>
          <a:bodyPr wrap="square" rtlCol="0">
            <a:spAutoFit/>
          </a:bodyPr>
          <a:lstStyle/>
          <a:p>
            <a:r>
              <a:rPr lang="en-NZ" sz="2800" dirty="0" smtClean="0">
                <a:solidFill>
                  <a:srgbClr val="FF0000"/>
                </a:solidFill>
              </a:rPr>
              <a:t>Increasing</a:t>
            </a:r>
            <a:r>
              <a:rPr lang="en-NZ" dirty="0" smtClean="0"/>
              <a:t> </a:t>
            </a:r>
            <a:endParaRPr lang="en-NZ"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NZ" smtClean="0"/>
          </a:p>
        </p:txBody>
      </p:sp>
      <p:pic>
        <p:nvPicPr>
          <p:cNvPr id="19459" name="Picture 2"/>
          <p:cNvPicPr>
            <a:picLocks noGrp="1" noChangeAspect="1" noChangeArrowheads="1"/>
          </p:cNvPicPr>
          <p:nvPr>
            <p:ph idx="1"/>
          </p:nvPr>
        </p:nvPicPr>
        <p:blipFill>
          <a:blip r:embed="rId2" cstate="print"/>
          <a:srcRect/>
          <a:stretch>
            <a:fillRect/>
          </a:stretch>
        </p:blipFill>
        <p:spPr>
          <a:xfrm>
            <a:off x="304800" y="304800"/>
            <a:ext cx="8851900" cy="6172200"/>
          </a:xfrm>
          <a:noFill/>
        </p:spPr>
      </p:pic>
      <p:sp>
        <p:nvSpPr>
          <p:cNvPr id="19460" name="Oval 3"/>
          <p:cNvSpPr>
            <a:spLocks noChangeArrowheads="1"/>
          </p:cNvSpPr>
          <p:nvPr/>
        </p:nvSpPr>
        <p:spPr bwMode="auto">
          <a:xfrm>
            <a:off x="8001000" y="1371600"/>
            <a:ext cx="762000" cy="228600"/>
          </a:xfrm>
          <a:prstGeom prst="ellipse">
            <a:avLst/>
          </a:prstGeom>
          <a:noFill/>
          <a:ln w="9525" algn="ctr">
            <a:solidFill>
              <a:schemeClr val="bg2"/>
            </a:solidFill>
            <a:round/>
            <a:headEnd/>
            <a:tailEnd/>
          </a:ln>
        </p:spPr>
        <p:txBody>
          <a:bodyPr/>
          <a:lstStyle/>
          <a:p>
            <a:endParaRPr lang="en-NZ"/>
          </a:p>
        </p:txBody>
      </p:sp>
      <p:sp>
        <p:nvSpPr>
          <p:cNvPr id="5" name="TextBox 4"/>
          <p:cNvSpPr txBox="1"/>
          <p:nvPr/>
        </p:nvSpPr>
        <p:spPr>
          <a:xfrm>
            <a:off x="971600" y="476672"/>
            <a:ext cx="2520280" cy="523220"/>
          </a:xfrm>
          <a:prstGeom prst="rect">
            <a:avLst/>
          </a:prstGeom>
          <a:noFill/>
        </p:spPr>
        <p:txBody>
          <a:bodyPr wrap="square" rtlCol="0">
            <a:spAutoFit/>
          </a:bodyPr>
          <a:lstStyle/>
          <a:p>
            <a:r>
              <a:rPr lang="en-NZ" sz="2800" dirty="0" smtClean="0">
                <a:solidFill>
                  <a:srgbClr val="FF0000"/>
                </a:solidFill>
              </a:rPr>
              <a:t>Decreasing</a:t>
            </a:r>
            <a:r>
              <a:rPr lang="en-NZ" dirty="0" smtClean="0"/>
              <a:t> </a:t>
            </a:r>
            <a:endParaRPr lang="en-NZ"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Grp="1" noChangeAspect="1" noChangeArrowheads="1"/>
          </p:cNvPicPr>
          <p:nvPr>
            <p:ph idx="1"/>
          </p:nvPr>
        </p:nvPicPr>
        <p:blipFill>
          <a:blip r:embed="rId3" cstate="print"/>
          <a:srcRect/>
          <a:stretch>
            <a:fillRect/>
          </a:stretch>
        </p:blipFill>
        <p:spPr>
          <a:xfrm>
            <a:off x="1403648" y="2348880"/>
            <a:ext cx="7239000" cy="3984625"/>
          </a:xfrm>
        </p:spPr>
      </p:pic>
      <p:sp>
        <p:nvSpPr>
          <p:cNvPr id="217091" name="Rectangle 3"/>
          <p:cNvSpPr>
            <a:spLocks noGrp="1" noChangeArrowheads="1"/>
          </p:cNvSpPr>
          <p:nvPr>
            <p:ph type="title"/>
          </p:nvPr>
        </p:nvSpPr>
        <p:spPr>
          <a:xfrm>
            <a:off x="0" y="609600"/>
            <a:ext cx="7391400" cy="1139825"/>
          </a:xfrm>
        </p:spPr>
        <p:txBody>
          <a:bodyPr>
            <a:normAutofit fontScale="90000"/>
          </a:bodyPr>
          <a:lstStyle/>
          <a:p>
            <a:r>
              <a:rPr lang="en-US" sz="3600" dirty="0"/>
              <a:t>OIL - Colin Campbell’s latest  scenario </a:t>
            </a:r>
            <a:r>
              <a:rPr lang="en-US" sz="3600" dirty="0" smtClean="0"/>
              <a:t>puts </a:t>
            </a:r>
            <a:r>
              <a:rPr lang="en-US" sz="3600" dirty="0"/>
              <a:t>peak oil (all liquids)  at  </a:t>
            </a:r>
            <a:r>
              <a:rPr lang="en-US" sz="3600" dirty="0" smtClean="0"/>
              <a:t>2010: </a:t>
            </a:r>
            <a:r>
              <a:rPr lang="en-US" sz="3600" dirty="0"/>
              <a:t/>
            </a:r>
            <a:br>
              <a:rPr lang="en-US" sz="3600" dirty="0"/>
            </a:br>
            <a:r>
              <a:rPr lang="en-US" sz="3600" dirty="0"/>
              <a:t>GAS  a decade later in </a:t>
            </a:r>
            <a:r>
              <a:rPr lang="en-US" sz="3600" dirty="0" smtClean="0"/>
              <a:t>2020</a:t>
            </a:r>
            <a:endParaRPr lang="en-US" sz="3600" dirty="0"/>
          </a:p>
        </p:txBody>
      </p:sp>
      <p:sp>
        <p:nvSpPr>
          <p:cNvPr id="217092" name="Line 4"/>
          <p:cNvSpPr>
            <a:spLocks noChangeShapeType="1"/>
          </p:cNvSpPr>
          <p:nvPr/>
        </p:nvSpPr>
        <p:spPr bwMode="auto">
          <a:xfrm>
            <a:off x="6012160" y="4365104"/>
            <a:ext cx="0" cy="1371600"/>
          </a:xfrm>
          <a:prstGeom prst="line">
            <a:avLst/>
          </a:prstGeom>
          <a:noFill/>
          <a:ln w="57150">
            <a:solidFill>
              <a:srgbClr val="FF0000"/>
            </a:solidFill>
            <a:round/>
            <a:headEnd/>
            <a:tailEnd type="triangle" w="med" len="med"/>
          </a:ln>
          <a:effectLst/>
        </p:spPr>
        <p:txBody>
          <a:bodyPr/>
          <a:lstStyle/>
          <a:p>
            <a:endParaRPr lang="en-NZ"/>
          </a:p>
        </p:txBody>
      </p:sp>
      <p:sp>
        <p:nvSpPr>
          <p:cNvPr id="217093" name="Text Box 5"/>
          <p:cNvSpPr txBox="1">
            <a:spLocks noChangeArrowheads="1"/>
          </p:cNvSpPr>
          <p:nvPr/>
        </p:nvSpPr>
        <p:spPr bwMode="auto">
          <a:xfrm>
            <a:off x="5334000" y="3505200"/>
            <a:ext cx="838200" cy="641350"/>
          </a:xfrm>
          <a:prstGeom prst="rect">
            <a:avLst/>
          </a:prstGeom>
          <a:noFill/>
          <a:ln w="9525">
            <a:noFill/>
            <a:miter lim="800000"/>
            <a:headEnd/>
            <a:tailEnd/>
          </a:ln>
          <a:effectLst/>
        </p:spPr>
        <p:txBody>
          <a:bodyPr>
            <a:spAutoFit/>
          </a:bodyPr>
          <a:lstStyle/>
          <a:p>
            <a:pPr eaLnBrk="1" hangingPunct="1">
              <a:spcBef>
                <a:spcPct val="50000"/>
              </a:spcBef>
            </a:pPr>
            <a:r>
              <a:rPr lang="en-US" b="1" dirty="0">
                <a:solidFill>
                  <a:srgbClr val="FF0000"/>
                </a:solidFill>
                <a:latin typeface="Arial Black" pitchFamily="34" charset="0"/>
              </a:rPr>
              <a:t>OIL </a:t>
            </a:r>
            <a:r>
              <a:rPr lang="en-US" b="1" dirty="0" smtClean="0">
                <a:solidFill>
                  <a:srgbClr val="FF0000"/>
                </a:solidFill>
                <a:latin typeface="Arial Black" pitchFamily="34" charset="0"/>
              </a:rPr>
              <a:t>2010</a:t>
            </a:r>
            <a:endParaRPr lang="en-US" b="1" dirty="0">
              <a:solidFill>
                <a:srgbClr val="FF0000"/>
              </a:solidFill>
              <a:latin typeface="Arial Black" pitchFamily="34" charset="0"/>
            </a:endParaRPr>
          </a:p>
        </p:txBody>
      </p:sp>
      <p:sp>
        <p:nvSpPr>
          <p:cNvPr id="217094" name="Text Box 6"/>
          <p:cNvSpPr txBox="1">
            <a:spLocks noChangeArrowheads="1"/>
          </p:cNvSpPr>
          <p:nvPr/>
        </p:nvSpPr>
        <p:spPr bwMode="auto">
          <a:xfrm>
            <a:off x="304800" y="6430963"/>
            <a:ext cx="8839200" cy="427037"/>
          </a:xfrm>
          <a:prstGeom prst="rect">
            <a:avLst/>
          </a:prstGeom>
          <a:noFill/>
          <a:ln w="9525">
            <a:noFill/>
            <a:miter lim="800000"/>
            <a:headEnd/>
            <a:tailEnd/>
          </a:ln>
          <a:effectLst/>
        </p:spPr>
        <p:txBody>
          <a:bodyPr>
            <a:spAutoFit/>
          </a:bodyPr>
          <a:lstStyle/>
          <a:p>
            <a:pPr eaLnBrk="1" hangingPunct="1">
              <a:spcBef>
                <a:spcPct val="50000"/>
              </a:spcBef>
            </a:pPr>
            <a:r>
              <a:rPr lang="en-NZ" sz="2200">
                <a:latin typeface="Arial" charset="0"/>
              </a:rPr>
              <a:t>Colin’s EUR for conventional oil = 1.9T   bbls     All liquids 2.5T bbls</a:t>
            </a:r>
            <a:endParaRPr lang="en-US" sz="2200">
              <a:latin typeface="Arial" charset="0"/>
            </a:endParaRPr>
          </a:p>
        </p:txBody>
      </p:sp>
      <p:pic>
        <p:nvPicPr>
          <p:cNvPr id="217095" name="Picture 7" descr="CampbellS"/>
          <p:cNvPicPr>
            <a:picLocks noChangeAspect="1" noChangeArrowheads="1"/>
          </p:cNvPicPr>
          <p:nvPr/>
        </p:nvPicPr>
        <p:blipFill>
          <a:blip r:embed="rId4" cstate="print"/>
          <a:srcRect/>
          <a:stretch>
            <a:fillRect/>
          </a:stretch>
        </p:blipFill>
        <p:spPr bwMode="auto">
          <a:xfrm>
            <a:off x="7258050" y="0"/>
            <a:ext cx="1885950" cy="2514600"/>
          </a:xfrm>
          <a:prstGeom prst="rect">
            <a:avLst/>
          </a:prstGeom>
          <a:noFill/>
        </p:spPr>
      </p:pic>
      <p:sp>
        <p:nvSpPr>
          <p:cNvPr id="217096" name="Line 8"/>
          <p:cNvSpPr>
            <a:spLocks noChangeShapeType="1"/>
          </p:cNvSpPr>
          <p:nvPr/>
        </p:nvSpPr>
        <p:spPr bwMode="auto">
          <a:xfrm>
            <a:off x="6444208" y="3717032"/>
            <a:ext cx="0" cy="1981200"/>
          </a:xfrm>
          <a:prstGeom prst="line">
            <a:avLst/>
          </a:prstGeom>
          <a:noFill/>
          <a:ln w="57150">
            <a:solidFill>
              <a:srgbClr val="FF0000"/>
            </a:solidFill>
            <a:round/>
            <a:headEnd/>
            <a:tailEnd type="triangle" w="med" len="med"/>
          </a:ln>
          <a:effectLst/>
        </p:spPr>
        <p:txBody>
          <a:bodyPr/>
          <a:lstStyle/>
          <a:p>
            <a:endParaRPr lang="en-NZ"/>
          </a:p>
        </p:txBody>
      </p:sp>
      <p:sp>
        <p:nvSpPr>
          <p:cNvPr id="217097" name="Rectangle 9"/>
          <p:cNvSpPr>
            <a:spLocks noChangeArrowheads="1"/>
          </p:cNvSpPr>
          <p:nvPr/>
        </p:nvSpPr>
        <p:spPr bwMode="auto">
          <a:xfrm>
            <a:off x="5943600" y="3048000"/>
            <a:ext cx="793750" cy="641350"/>
          </a:xfrm>
          <a:prstGeom prst="rect">
            <a:avLst/>
          </a:prstGeom>
          <a:noFill/>
          <a:ln w="9525">
            <a:noFill/>
            <a:miter lim="800000"/>
            <a:headEnd/>
            <a:tailEnd/>
          </a:ln>
          <a:effectLst/>
        </p:spPr>
        <p:txBody>
          <a:bodyPr wrap="none">
            <a:spAutoFit/>
          </a:bodyPr>
          <a:lstStyle/>
          <a:p>
            <a:r>
              <a:rPr lang="en-US" b="1" dirty="0">
                <a:solidFill>
                  <a:srgbClr val="FF0000"/>
                </a:solidFill>
                <a:latin typeface="Arial Black" pitchFamily="34" charset="0"/>
              </a:rPr>
              <a:t>GAS </a:t>
            </a:r>
          </a:p>
          <a:p>
            <a:r>
              <a:rPr lang="en-US" b="1" dirty="0" smtClean="0">
                <a:solidFill>
                  <a:srgbClr val="FF0000"/>
                </a:solidFill>
                <a:latin typeface="Arial Black" pitchFamily="34" charset="0"/>
              </a:rPr>
              <a:t>2020</a:t>
            </a:r>
            <a:endParaRPr lang="en-US" b="1" dirty="0">
              <a:solidFill>
                <a:srgbClr val="FF0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Effect transition="in" filter="dissolve">
                                      <p:cBhvr>
                                        <p:cTn id="7" dur="500"/>
                                        <p:tgtEl>
                                          <p:spTgt spid="21709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7092"/>
                                        </p:tgtEl>
                                        <p:attrNameLst>
                                          <p:attrName>style.visibility</p:attrName>
                                        </p:attrNameLst>
                                      </p:cBhvr>
                                      <p:to>
                                        <p:strVal val="visible"/>
                                      </p:to>
                                    </p:set>
                                    <p:animEffect transition="in" filter="dissolve">
                                      <p:cBhvr>
                                        <p:cTn id="10" dur="500"/>
                                        <p:tgtEl>
                                          <p:spTgt spid="217092"/>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1709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170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0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nimBg="1"/>
      <p:bldP spid="217092" grpId="1" animBg="1"/>
      <p:bldP spid="217093" grpId="0"/>
      <p:bldP spid="217093" grpId="1"/>
      <p:bldP spid="217096" grpId="0" animBg="1"/>
      <p:bldP spid="2170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NZ"/>
              <a:t>What about coal?</a:t>
            </a:r>
            <a:endParaRPr lang="en-US"/>
          </a:p>
        </p:txBody>
      </p:sp>
      <p:sp>
        <p:nvSpPr>
          <p:cNvPr id="225285" name="Text Box 5"/>
          <p:cNvSpPr txBox="1">
            <a:spLocks noChangeArrowheads="1"/>
          </p:cNvSpPr>
          <p:nvPr/>
        </p:nvSpPr>
        <p:spPr bwMode="auto">
          <a:xfrm>
            <a:off x="838200" y="5486400"/>
            <a:ext cx="7086600" cy="1066800"/>
          </a:xfrm>
          <a:prstGeom prst="rect">
            <a:avLst/>
          </a:prstGeom>
          <a:noFill/>
          <a:ln w="9525">
            <a:noFill/>
            <a:miter lim="800000"/>
            <a:headEnd/>
            <a:tailEnd/>
          </a:ln>
          <a:effectLst/>
        </p:spPr>
        <p:txBody>
          <a:bodyPr>
            <a:spAutoFit/>
          </a:bodyPr>
          <a:lstStyle/>
          <a:p>
            <a:pPr>
              <a:spcBef>
                <a:spcPct val="50000"/>
              </a:spcBef>
            </a:pPr>
            <a:r>
              <a:rPr lang="en-NZ" sz="3200">
                <a:latin typeface="Arial Black" pitchFamily="34" charset="0"/>
              </a:rPr>
              <a:t>There must be lots of coal everyone says so !</a:t>
            </a:r>
            <a:endParaRPr lang="en-US" sz="3200">
              <a:latin typeface="Arial Black" pitchFamily="34" charset="0"/>
            </a:endParaRPr>
          </a:p>
        </p:txBody>
      </p:sp>
      <p:pic>
        <p:nvPicPr>
          <p:cNvPr id="225286" name="Picture 6"/>
          <p:cNvPicPr>
            <a:picLocks noGrp="1" noChangeAspect="1" noChangeArrowheads="1"/>
          </p:cNvPicPr>
          <p:nvPr>
            <p:ph type="body" idx="1"/>
          </p:nvPr>
        </p:nvPicPr>
        <p:blipFill>
          <a:blip r:embed="rId3" cstate="print"/>
          <a:srcRect/>
          <a:stretch>
            <a:fillRect/>
          </a:stretch>
        </p:blipFill>
        <p:spPr>
          <a:xfrm>
            <a:off x="2438400" y="1600200"/>
            <a:ext cx="4857750" cy="3781425"/>
          </a:xfrm>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762000" y="0"/>
            <a:ext cx="7772400" cy="1462088"/>
          </a:xfrm>
        </p:spPr>
        <p:txBody>
          <a:bodyPr/>
          <a:lstStyle/>
          <a:p>
            <a:r>
              <a:rPr lang="en-NZ"/>
              <a:t>But coal reserve data is old and dated </a:t>
            </a:r>
            <a:endParaRPr lang="en-US"/>
          </a:p>
        </p:txBody>
      </p:sp>
      <p:pic>
        <p:nvPicPr>
          <p:cNvPr id="229379" name="Picture 3"/>
          <p:cNvPicPr>
            <a:picLocks noGrp="1" noChangeAspect="1" noChangeArrowheads="1"/>
          </p:cNvPicPr>
          <p:nvPr>
            <p:ph type="body" idx="1"/>
          </p:nvPr>
        </p:nvPicPr>
        <p:blipFill>
          <a:blip r:embed="rId3" cstate="print"/>
          <a:srcRect/>
          <a:stretch>
            <a:fillRect/>
          </a:stretch>
        </p:blipFill>
        <p:spPr>
          <a:xfrm>
            <a:off x="914400" y="2590800"/>
            <a:ext cx="7772400" cy="4114800"/>
          </a:xfrm>
        </p:spPr>
      </p:pic>
      <p:sp>
        <p:nvSpPr>
          <p:cNvPr id="229380" name="Text Box 4"/>
          <p:cNvSpPr txBox="1">
            <a:spLocks noChangeArrowheads="1"/>
          </p:cNvSpPr>
          <p:nvPr/>
        </p:nvSpPr>
        <p:spPr bwMode="auto">
          <a:xfrm>
            <a:off x="990600" y="1447800"/>
            <a:ext cx="7315200" cy="1190625"/>
          </a:xfrm>
          <a:prstGeom prst="rect">
            <a:avLst/>
          </a:prstGeom>
          <a:noFill/>
          <a:ln w="9525">
            <a:noFill/>
            <a:miter lim="800000"/>
            <a:headEnd/>
            <a:tailEnd/>
          </a:ln>
          <a:effectLst/>
        </p:spPr>
        <p:txBody>
          <a:bodyPr>
            <a:spAutoFit/>
          </a:bodyPr>
          <a:lstStyle/>
          <a:p>
            <a:pPr>
              <a:spcBef>
                <a:spcPct val="50000"/>
              </a:spcBef>
            </a:pPr>
            <a:r>
              <a:rPr lang="en-NZ">
                <a:latin typeface="Arial Black" pitchFamily="34" charset="0"/>
              </a:rPr>
              <a:t>A similar analysis to peak oil analysis was carried out by the German “Energy Watch Group” and they found peak coal could come as early as 2025 :albeit with a relatively flat plateau </a:t>
            </a:r>
            <a:endParaRPr lang="en-US">
              <a:latin typeface="Arial Black" pitchFamily="34" charset="0"/>
            </a:endParaRPr>
          </a:p>
        </p:txBody>
      </p:sp>
      <p:sp>
        <p:nvSpPr>
          <p:cNvPr id="229381" name="Line 5"/>
          <p:cNvSpPr>
            <a:spLocks noChangeShapeType="1"/>
          </p:cNvSpPr>
          <p:nvPr/>
        </p:nvSpPr>
        <p:spPr bwMode="auto">
          <a:xfrm>
            <a:off x="5334000" y="4038600"/>
            <a:ext cx="0" cy="2133600"/>
          </a:xfrm>
          <a:prstGeom prst="line">
            <a:avLst/>
          </a:prstGeom>
          <a:noFill/>
          <a:ln w="38100">
            <a:solidFill>
              <a:schemeClr val="folHlink"/>
            </a:solidFill>
            <a:round/>
            <a:headEnd/>
            <a:tailEnd type="triangle" w="med" len="med"/>
          </a:ln>
          <a:effectLst/>
        </p:spPr>
        <p:txBody>
          <a:bodyPr/>
          <a:lstStyle/>
          <a:p>
            <a:endParaRPr lang="en-NZ"/>
          </a:p>
        </p:txBody>
      </p:sp>
      <p:sp>
        <p:nvSpPr>
          <p:cNvPr id="229382" name="Text Box 6"/>
          <p:cNvSpPr txBox="1">
            <a:spLocks noChangeArrowheads="1"/>
          </p:cNvSpPr>
          <p:nvPr/>
        </p:nvSpPr>
        <p:spPr bwMode="auto">
          <a:xfrm>
            <a:off x="4953000" y="6248400"/>
            <a:ext cx="838200" cy="366713"/>
          </a:xfrm>
          <a:prstGeom prst="rect">
            <a:avLst/>
          </a:prstGeom>
          <a:noFill/>
          <a:ln w="9525">
            <a:noFill/>
            <a:miter lim="800000"/>
            <a:headEnd/>
            <a:tailEnd/>
          </a:ln>
          <a:effectLst/>
        </p:spPr>
        <p:txBody>
          <a:bodyPr>
            <a:spAutoFit/>
          </a:bodyPr>
          <a:lstStyle/>
          <a:p>
            <a:pPr>
              <a:spcBef>
                <a:spcPct val="50000"/>
              </a:spcBef>
            </a:pPr>
            <a:r>
              <a:rPr lang="en-NZ">
                <a:solidFill>
                  <a:schemeClr val="folHlink"/>
                </a:solidFill>
                <a:latin typeface="Arial Black" pitchFamily="34" charset="0"/>
              </a:rPr>
              <a:t>2025</a:t>
            </a:r>
            <a:endParaRPr lang="en-US">
              <a:solidFill>
                <a:schemeClr val="folHlink"/>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9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1" grpId="0" animBg="1"/>
      <p:bldP spid="22938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431925"/>
          </a:xfrm>
        </p:spPr>
        <p:txBody>
          <a:bodyPr>
            <a:normAutofit fontScale="90000"/>
          </a:bodyPr>
          <a:lstStyle/>
          <a:p>
            <a:r>
              <a:rPr lang="en-NZ" sz="3600" dirty="0" err="1" smtClean="0"/>
              <a:t>Padzek</a:t>
            </a:r>
            <a:r>
              <a:rPr lang="en-NZ" sz="3600" dirty="0" smtClean="0"/>
              <a:t> and Croft predict peak coal in 2011 using a </a:t>
            </a:r>
            <a:r>
              <a:rPr lang="en-NZ" sz="3600" dirty="0" err="1" smtClean="0"/>
              <a:t>multicycle</a:t>
            </a:r>
            <a:r>
              <a:rPr lang="en-NZ" sz="3600" dirty="0" smtClean="0"/>
              <a:t> </a:t>
            </a:r>
            <a:r>
              <a:rPr lang="en-NZ" sz="3600" dirty="0" err="1" smtClean="0"/>
              <a:t>Hubbert</a:t>
            </a:r>
            <a:r>
              <a:rPr lang="en-NZ" sz="3600" dirty="0" smtClean="0"/>
              <a:t> analysis: Energy Policy 2010 </a:t>
            </a:r>
            <a:endParaRPr lang="en-NZ" sz="3600" dirty="0"/>
          </a:p>
        </p:txBody>
      </p:sp>
      <p:pic>
        <p:nvPicPr>
          <p:cNvPr id="497666" name="Picture 2"/>
          <p:cNvPicPr>
            <a:picLocks noGrp="1" noChangeAspect="1" noChangeArrowheads="1"/>
          </p:cNvPicPr>
          <p:nvPr>
            <p:ph idx="1"/>
          </p:nvPr>
        </p:nvPicPr>
        <p:blipFill>
          <a:blip r:embed="rId2" cstate="print"/>
          <a:srcRect/>
          <a:stretch>
            <a:fillRect/>
          </a:stretch>
        </p:blipFill>
        <p:spPr bwMode="auto">
          <a:xfrm>
            <a:off x="838200" y="1905000"/>
            <a:ext cx="7391400" cy="4709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NZ" smtClean="0"/>
          </a:p>
        </p:txBody>
      </p:sp>
      <p:pic>
        <p:nvPicPr>
          <p:cNvPr id="23555" name="Picture 2"/>
          <p:cNvPicPr>
            <a:picLocks noGrp="1" noChangeAspect="1" noChangeArrowheads="1"/>
          </p:cNvPicPr>
          <p:nvPr>
            <p:ph idx="1"/>
          </p:nvPr>
        </p:nvPicPr>
        <p:blipFill>
          <a:blip r:embed="rId2" cstate="print"/>
          <a:srcRect/>
          <a:stretch>
            <a:fillRect/>
          </a:stretch>
        </p:blipFill>
        <p:spPr>
          <a:xfrm>
            <a:off x="0" y="1371600"/>
            <a:ext cx="4267200" cy="3067050"/>
          </a:xfrm>
          <a:noFill/>
        </p:spPr>
      </p:pic>
      <p:pic>
        <p:nvPicPr>
          <p:cNvPr id="23556" name="Picture 3"/>
          <p:cNvPicPr>
            <a:picLocks noChangeAspect="1" noChangeArrowheads="1"/>
          </p:cNvPicPr>
          <p:nvPr/>
        </p:nvPicPr>
        <p:blipFill>
          <a:blip r:embed="rId3" cstate="print"/>
          <a:srcRect/>
          <a:stretch>
            <a:fillRect/>
          </a:stretch>
        </p:blipFill>
        <p:spPr bwMode="auto">
          <a:xfrm>
            <a:off x="4219575" y="533400"/>
            <a:ext cx="4391025" cy="4038600"/>
          </a:xfrm>
          <a:prstGeom prst="rect">
            <a:avLst/>
          </a:prstGeom>
          <a:noFill/>
          <a:ln w="9525">
            <a:noFill/>
            <a:miter lim="800000"/>
            <a:headEnd/>
            <a:tailEnd/>
          </a:ln>
        </p:spPr>
      </p:pic>
      <p:sp>
        <p:nvSpPr>
          <p:cNvPr id="23557" name="TextBox 5"/>
          <p:cNvSpPr txBox="1">
            <a:spLocks noChangeArrowheads="1"/>
          </p:cNvSpPr>
          <p:nvPr/>
        </p:nvSpPr>
        <p:spPr bwMode="auto">
          <a:xfrm>
            <a:off x="990600" y="4876800"/>
            <a:ext cx="7109792" cy="1877437"/>
          </a:xfrm>
          <a:prstGeom prst="rect">
            <a:avLst/>
          </a:prstGeom>
          <a:noFill/>
          <a:ln w="9525">
            <a:noFill/>
            <a:miter lim="800000"/>
            <a:headEnd/>
            <a:tailEnd/>
          </a:ln>
        </p:spPr>
        <p:txBody>
          <a:bodyPr wrap="square">
            <a:spAutoFit/>
          </a:bodyPr>
          <a:lstStyle/>
          <a:p>
            <a:r>
              <a:rPr lang="en-NZ" sz="3200" dirty="0" smtClean="0"/>
              <a:t>More realistic study by </a:t>
            </a:r>
            <a:r>
              <a:rPr lang="en-NZ" sz="3200" dirty="0" err="1" smtClean="0"/>
              <a:t>Minqi</a:t>
            </a:r>
            <a:r>
              <a:rPr lang="en-NZ" sz="3200" dirty="0" smtClean="0"/>
              <a:t> </a:t>
            </a:r>
            <a:r>
              <a:rPr lang="en-NZ" sz="3200" dirty="0"/>
              <a:t>Li University of Utah </a:t>
            </a:r>
            <a:r>
              <a:rPr lang="en-NZ" sz="3200" dirty="0" smtClean="0"/>
              <a:t>Predicts peak coal for China AND  the ROW by 2027 </a:t>
            </a:r>
          </a:p>
          <a:p>
            <a:r>
              <a:rPr lang="en-NZ" sz="2000" dirty="0" smtClean="0"/>
              <a:t>– </a:t>
            </a:r>
            <a:r>
              <a:rPr lang="en-NZ" sz="2000" dirty="0"/>
              <a:t>Oil Drum July 2011</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NZ" smtClean="0"/>
          </a:p>
        </p:txBody>
      </p:sp>
      <p:pic>
        <p:nvPicPr>
          <p:cNvPr id="22531" name="Picture 2"/>
          <p:cNvPicPr>
            <a:picLocks noGrp="1" noChangeAspect="1" noChangeArrowheads="1"/>
          </p:cNvPicPr>
          <p:nvPr>
            <p:ph idx="1"/>
          </p:nvPr>
        </p:nvPicPr>
        <p:blipFill>
          <a:blip r:embed="rId2" cstate="print"/>
          <a:srcRect/>
          <a:stretch>
            <a:fillRect/>
          </a:stretch>
        </p:blipFill>
        <p:spPr>
          <a:xfrm>
            <a:off x="609600" y="0"/>
            <a:ext cx="7620000" cy="6264275"/>
          </a:xfr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80728"/>
            <a:ext cx="8229600" cy="1143000"/>
          </a:xfrm>
        </p:spPr>
        <p:txBody>
          <a:bodyPr/>
          <a:lstStyle/>
          <a:p>
            <a:r>
              <a:rPr lang="en-NZ" dirty="0" smtClean="0"/>
              <a:t>What about Climate change? </a:t>
            </a:r>
            <a:endParaRPr lang="en-NZ" dirty="0"/>
          </a:p>
        </p:txBody>
      </p:sp>
      <p:pic>
        <p:nvPicPr>
          <p:cNvPr id="4" name="Picture 4" descr="earth_space3"/>
          <p:cNvPicPr>
            <a:picLocks noGrp="1" noChangeAspect="1" noChangeArrowheads="1"/>
          </p:cNvPicPr>
          <p:nvPr>
            <p:ph idx="1"/>
          </p:nvPr>
        </p:nvPicPr>
        <p:blipFill>
          <a:blip r:embed="rId2" cstate="print"/>
          <a:srcRect/>
          <a:stretch>
            <a:fillRect/>
          </a:stretch>
        </p:blipFill>
        <p:spPr bwMode="auto">
          <a:xfrm>
            <a:off x="2411760" y="1844824"/>
            <a:ext cx="4191000" cy="4152900"/>
          </a:xfrm>
          <a:prstGeom prst="rect">
            <a:avLst/>
          </a:prstGeom>
          <a:noFill/>
        </p:spPr>
      </p:pic>
      <p:sp>
        <p:nvSpPr>
          <p:cNvPr id="5" name="TextBox 4"/>
          <p:cNvSpPr txBox="1"/>
          <p:nvPr/>
        </p:nvSpPr>
        <p:spPr>
          <a:xfrm>
            <a:off x="0" y="6021288"/>
            <a:ext cx="9284914" cy="646331"/>
          </a:xfrm>
          <a:prstGeom prst="rect">
            <a:avLst/>
          </a:prstGeom>
          <a:noFill/>
        </p:spPr>
        <p:txBody>
          <a:bodyPr wrap="none" rtlCol="0">
            <a:spAutoFit/>
          </a:bodyPr>
          <a:lstStyle/>
          <a:p>
            <a:r>
              <a:rPr lang="en-NZ" sz="3600" dirty="0" smtClean="0"/>
              <a:t>The earth is warming and the culprit is CO</a:t>
            </a:r>
            <a:r>
              <a:rPr lang="en-NZ" sz="3600" baseline="-25000" dirty="0" smtClean="0"/>
              <a:t>2</a:t>
            </a:r>
            <a:r>
              <a:rPr lang="en-NZ" sz="3600" dirty="0" smtClean="0"/>
              <a:t> </a:t>
            </a:r>
            <a:endParaRPr lang="en-NZ"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395536" y="1700808"/>
            <a:ext cx="3610744" cy="1143000"/>
          </a:xfrm>
        </p:spPr>
        <p:txBody>
          <a:bodyPr>
            <a:normAutofit fontScale="90000"/>
          </a:bodyPr>
          <a:lstStyle/>
          <a:p>
            <a:r>
              <a:rPr lang="en-US" dirty="0" smtClean="0"/>
              <a:t>Climate Change</a:t>
            </a:r>
            <a:br>
              <a:rPr lang="en-US" dirty="0" smtClean="0"/>
            </a:br>
            <a:r>
              <a:rPr lang="en-US" dirty="0" smtClean="0"/>
              <a:t/>
            </a:r>
            <a:br>
              <a:rPr lang="en-US" dirty="0" smtClean="0"/>
            </a:br>
            <a:r>
              <a:rPr lang="en-US" dirty="0" smtClean="0"/>
              <a:t>Current June 2011  CO</a:t>
            </a:r>
            <a:r>
              <a:rPr lang="en-US" baseline="-25000" dirty="0" smtClean="0"/>
              <a:t>2</a:t>
            </a:r>
            <a:r>
              <a:rPr lang="en-US" dirty="0" smtClean="0"/>
              <a:t> is 393.7 </a:t>
            </a:r>
            <a:r>
              <a:rPr lang="en-US" dirty="0" err="1" smtClean="0"/>
              <a:t>ppm</a:t>
            </a:r>
            <a:r>
              <a:rPr lang="en-US" dirty="0" smtClean="0"/>
              <a:t/>
            </a:r>
            <a:br>
              <a:rPr lang="en-US" dirty="0" smtClean="0"/>
            </a:br>
            <a:r>
              <a:rPr lang="en-US" dirty="0" smtClean="0"/>
              <a:t/>
            </a:r>
            <a:br>
              <a:rPr lang="en-US" dirty="0" smtClean="0"/>
            </a:br>
            <a:r>
              <a:rPr lang="en-US" dirty="0" smtClean="0"/>
              <a:t>Safe levels</a:t>
            </a:r>
            <a:br>
              <a:rPr lang="en-US" dirty="0" smtClean="0"/>
            </a:br>
            <a:r>
              <a:rPr lang="en-US" dirty="0" smtClean="0"/>
              <a:t>  </a:t>
            </a:r>
            <a:br>
              <a:rPr lang="en-US" dirty="0" smtClean="0"/>
            </a:br>
            <a:r>
              <a:rPr lang="en-US" dirty="0" smtClean="0"/>
              <a:t>450ppm CO</a:t>
            </a:r>
            <a:r>
              <a:rPr lang="en-US" baseline="-25000" dirty="0" smtClean="0"/>
              <a:t>2e</a:t>
            </a:r>
            <a:r>
              <a:rPr lang="en-US" dirty="0" smtClean="0"/>
              <a:t> IPCC</a:t>
            </a:r>
            <a:br>
              <a:rPr lang="en-US" dirty="0" smtClean="0"/>
            </a:br>
            <a:r>
              <a:rPr lang="en-US" dirty="0" smtClean="0"/>
              <a:t/>
            </a:r>
            <a:br>
              <a:rPr lang="en-US" dirty="0" smtClean="0"/>
            </a:br>
            <a:r>
              <a:rPr lang="en-US" dirty="0" smtClean="0"/>
              <a:t>Jim Hansen 350 </a:t>
            </a:r>
            <a:r>
              <a:rPr lang="en-US" dirty="0" err="1" smtClean="0"/>
              <a:t>ppm</a:t>
            </a:r>
            <a:r>
              <a:rPr lang="en-US" dirty="0" smtClean="0"/>
              <a:t> CO</a:t>
            </a:r>
            <a:r>
              <a:rPr lang="en-US" baseline="-25000" dirty="0" smtClean="0"/>
              <a:t>2</a:t>
            </a:r>
            <a:r>
              <a:rPr lang="en-US" dirty="0" smtClean="0"/>
              <a:t> </a:t>
            </a:r>
            <a:endParaRPr lang="en-US" dirty="0"/>
          </a:p>
        </p:txBody>
      </p:sp>
      <p:pic>
        <p:nvPicPr>
          <p:cNvPr id="438275" name="Picture 3"/>
          <p:cNvPicPr>
            <a:picLocks noGrp="1" noChangeAspect="1" noChangeArrowheads="1"/>
          </p:cNvPicPr>
          <p:nvPr>
            <p:ph type="body" idx="1"/>
          </p:nvPr>
        </p:nvPicPr>
        <p:blipFill>
          <a:blip r:embed="rId3" cstate="print"/>
          <a:srcRect/>
          <a:stretch>
            <a:fillRect/>
          </a:stretch>
        </p:blipFill>
        <p:spPr>
          <a:xfrm>
            <a:off x="4419600" y="228600"/>
            <a:ext cx="3962400" cy="6270171"/>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564904"/>
            <a:ext cx="8229600" cy="1143000"/>
          </a:xfrm>
        </p:spPr>
        <p:txBody>
          <a:bodyPr>
            <a:normAutofit/>
          </a:bodyPr>
          <a:lstStyle/>
          <a:p>
            <a:r>
              <a:rPr lang="en-NZ" dirty="0" smtClean="0"/>
              <a:t>Cheer up Christchurch </a:t>
            </a:r>
            <a:endParaRPr lang="en-NZ" dirty="0"/>
          </a:p>
        </p:txBody>
      </p:sp>
      <p:sp>
        <p:nvSpPr>
          <p:cNvPr id="3" name="TextBox 2"/>
          <p:cNvSpPr txBox="1"/>
          <p:nvPr/>
        </p:nvSpPr>
        <p:spPr>
          <a:xfrm>
            <a:off x="1403648" y="4005064"/>
            <a:ext cx="6768752" cy="1754326"/>
          </a:xfrm>
          <a:prstGeom prst="rect">
            <a:avLst/>
          </a:prstGeom>
          <a:noFill/>
        </p:spPr>
        <p:txBody>
          <a:bodyPr wrap="square" rtlCol="0">
            <a:spAutoFit/>
          </a:bodyPr>
          <a:lstStyle/>
          <a:p>
            <a:pPr algn="ctr"/>
            <a:r>
              <a:rPr lang="en-NZ" sz="3600" dirty="0" smtClean="0"/>
              <a:t>If you think its bad here it is likely to get much worse elsewhere </a:t>
            </a:r>
            <a:endParaRPr lang="en-NZ" sz="3600" dirty="0"/>
          </a:p>
        </p:txBody>
      </p:sp>
      <p:sp>
        <p:nvSpPr>
          <p:cNvPr id="4" name="TextBox 3"/>
          <p:cNvSpPr txBox="1"/>
          <p:nvPr/>
        </p:nvSpPr>
        <p:spPr>
          <a:xfrm>
            <a:off x="3635896" y="548680"/>
            <a:ext cx="3528392" cy="1846659"/>
          </a:xfrm>
          <a:prstGeom prst="rect">
            <a:avLst/>
          </a:prstGeom>
          <a:noFill/>
        </p:spPr>
        <p:txBody>
          <a:bodyPr wrap="square" rtlCol="0">
            <a:spAutoFit/>
          </a:bodyPr>
          <a:lstStyle/>
          <a:p>
            <a:endParaRPr lang="en-NZ" dirty="0" smtClean="0"/>
          </a:p>
          <a:p>
            <a:r>
              <a:rPr lang="en-NZ" sz="9600" dirty="0" smtClean="0">
                <a:latin typeface="Arial"/>
                <a:cs typeface="Arial"/>
              </a:rPr>
              <a:t>☺</a:t>
            </a:r>
            <a:endParaRPr lang="en-NZ"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476672"/>
            <a:ext cx="9144000" cy="922338"/>
          </a:xfrm>
        </p:spPr>
        <p:txBody>
          <a:bodyPr>
            <a:normAutofit fontScale="90000"/>
          </a:bodyPr>
          <a:lstStyle/>
          <a:p>
            <a:pPr eaLnBrk="1" hangingPunct="1"/>
            <a:r>
              <a:rPr lang="en-US" sz="4800" b="1" dirty="0" smtClean="0">
                <a:solidFill>
                  <a:srgbClr val="FF0000"/>
                </a:solidFill>
              </a:rPr>
              <a:t>According to Jim Hansen the safe level of CO2 of 350 </a:t>
            </a:r>
            <a:r>
              <a:rPr lang="en-US" sz="4800" b="1" dirty="0" err="1" smtClean="0">
                <a:solidFill>
                  <a:srgbClr val="FF0000"/>
                </a:solidFill>
              </a:rPr>
              <a:t>ppm</a:t>
            </a:r>
            <a:r>
              <a:rPr lang="en-US" sz="4800" b="1" dirty="0" smtClean="0">
                <a:solidFill>
                  <a:srgbClr val="FF0000"/>
                </a:solidFill>
              </a:rPr>
              <a:t> is only </a:t>
            </a:r>
            <a:r>
              <a:rPr lang="en-US" sz="4800" dirty="0" smtClean="0">
                <a:solidFill>
                  <a:srgbClr val="FF0000"/>
                </a:solidFill>
              </a:rPr>
              <a:t>p</a:t>
            </a:r>
            <a:r>
              <a:rPr lang="en-US" sz="4800" b="1" dirty="0" smtClean="0">
                <a:solidFill>
                  <a:srgbClr val="FF0000"/>
                </a:solidFill>
              </a:rPr>
              <a:t>ossible if </a:t>
            </a:r>
            <a:r>
              <a:rPr lang="en-US" sz="4800" b="1" dirty="0" smtClean="0">
                <a:solidFill>
                  <a:srgbClr val="0000CC"/>
                </a:solidFill>
              </a:rPr>
              <a:t>…</a:t>
            </a:r>
          </a:p>
        </p:txBody>
      </p:sp>
      <p:sp>
        <p:nvSpPr>
          <p:cNvPr id="33795" name="Rectangle 3"/>
          <p:cNvSpPr>
            <a:spLocks noGrp="1" noChangeArrowheads="1"/>
          </p:cNvSpPr>
          <p:nvPr>
            <p:ph type="body" idx="1"/>
          </p:nvPr>
        </p:nvSpPr>
        <p:spPr>
          <a:xfrm>
            <a:off x="0" y="2276872"/>
            <a:ext cx="9144000" cy="4581128"/>
          </a:xfrm>
        </p:spPr>
        <p:txBody>
          <a:bodyPr>
            <a:normAutofit lnSpcReduction="10000"/>
          </a:bodyPr>
          <a:lstStyle/>
          <a:p>
            <a:pPr eaLnBrk="1" hangingPunct="1">
              <a:spcBef>
                <a:spcPct val="0"/>
              </a:spcBef>
              <a:buFontTx/>
              <a:buNone/>
            </a:pPr>
            <a:endParaRPr lang="en-US" sz="1800" b="1" dirty="0" smtClean="0"/>
          </a:p>
          <a:p>
            <a:pPr eaLnBrk="1" hangingPunct="1">
              <a:spcBef>
                <a:spcPct val="0"/>
              </a:spcBef>
              <a:buFontTx/>
              <a:buNone/>
            </a:pPr>
            <a:r>
              <a:rPr lang="en-US" sz="4000" b="1" dirty="0" smtClean="0"/>
              <a:t>1.</a:t>
            </a:r>
            <a:r>
              <a:rPr lang="en-US" sz="4000" b="1" dirty="0" smtClean="0">
                <a:solidFill>
                  <a:srgbClr val="A50021"/>
                </a:solidFill>
              </a:rPr>
              <a:t> No coal used after 2030 </a:t>
            </a:r>
          </a:p>
          <a:p>
            <a:pPr eaLnBrk="1" hangingPunct="1">
              <a:spcBef>
                <a:spcPct val="0"/>
              </a:spcBef>
              <a:buFontTx/>
              <a:buNone/>
            </a:pPr>
            <a:r>
              <a:rPr lang="en-US" sz="3600" b="1" dirty="0" smtClean="0"/>
              <a:t>	All coal emissions halted in 19 years</a:t>
            </a:r>
          </a:p>
          <a:p>
            <a:pPr eaLnBrk="1" hangingPunct="1">
              <a:spcBef>
                <a:spcPct val="0"/>
              </a:spcBef>
              <a:buFontTx/>
              <a:buNone/>
            </a:pPr>
            <a:endParaRPr lang="en-US" sz="1800" b="1" dirty="0" smtClean="0"/>
          </a:p>
          <a:p>
            <a:pPr eaLnBrk="1" hangingPunct="1">
              <a:spcBef>
                <a:spcPct val="0"/>
              </a:spcBef>
              <a:buFontTx/>
              <a:buNone/>
            </a:pPr>
            <a:r>
              <a:rPr lang="en-US" sz="4000" b="1" dirty="0" smtClean="0"/>
              <a:t>2.</a:t>
            </a:r>
            <a:r>
              <a:rPr lang="en-US" sz="4000" b="1" dirty="0" smtClean="0">
                <a:solidFill>
                  <a:srgbClr val="A50021"/>
                </a:solidFill>
              </a:rPr>
              <a:t> No Unconventional Fossil Fuels</a:t>
            </a:r>
            <a:r>
              <a:rPr lang="en-US" sz="3600" b="1" dirty="0" smtClean="0">
                <a:solidFill>
                  <a:srgbClr val="A50021"/>
                </a:solidFill>
              </a:rPr>
              <a:t> </a:t>
            </a:r>
          </a:p>
          <a:p>
            <a:pPr eaLnBrk="1" hangingPunct="1">
              <a:spcBef>
                <a:spcPct val="0"/>
              </a:spcBef>
              <a:buFontTx/>
              <a:buNone/>
            </a:pPr>
            <a:r>
              <a:rPr lang="en-US" sz="3600" b="1" dirty="0" smtClean="0"/>
              <a:t>	Tar sands, Oil shale, Methane hydrates</a:t>
            </a:r>
          </a:p>
          <a:p>
            <a:pPr eaLnBrk="1" hangingPunct="1">
              <a:spcBef>
                <a:spcPct val="0"/>
              </a:spcBef>
              <a:buFontTx/>
              <a:buNone/>
            </a:pPr>
            <a:endParaRPr lang="en-US" sz="1800" b="1" dirty="0" smtClean="0"/>
          </a:p>
          <a:p>
            <a:pPr eaLnBrk="1" hangingPunct="1">
              <a:spcBef>
                <a:spcPct val="0"/>
              </a:spcBef>
              <a:buFontTx/>
              <a:buNone/>
            </a:pPr>
            <a:r>
              <a:rPr lang="en-US" sz="4000" b="1" dirty="0" smtClean="0"/>
              <a:t>3.</a:t>
            </a:r>
            <a:r>
              <a:rPr lang="en-US" sz="4000" b="1" dirty="0" smtClean="0">
                <a:solidFill>
                  <a:srgbClr val="A50021"/>
                </a:solidFill>
              </a:rPr>
              <a:t> Only conventional oil used </a:t>
            </a:r>
            <a:endParaRPr lang="en-US" sz="3600" b="1" dirty="0" smtClean="0"/>
          </a:p>
          <a:p>
            <a:pPr eaLnBrk="1" hangingPunct="1">
              <a:spcBef>
                <a:spcPct val="0"/>
              </a:spcBef>
              <a:buFontTx/>
              <a:buNone/>
            </a:pPr>
            <a:r>
              <a:rPr lang="en-US" sz="3600" b="1" dirty="0" smtClean="0"/>
              <a:t>	NO </a:t>
            </a:r>
            <a:r>
              <a:rPr lang="en-US" sz="3500" b="1" dirty="0" smtClean="0"/>
              <a:t>Polar regions, Deep ocean, Pristine land, </a:t>
            </a:r>
            <a:r>
              <a:rPr lang="en-US" sz="3500" b="1" dirty="0" smtClean="0">
                <a:solidFill>
                  <a:srgbClr val="FF0000"/>
                </a:solidFill>
              </a:rPr>
              <a:t>No deep ocean oil off NZ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Picture 4"/>
          <p:cNvPicPr>
            <a:picLocks noGrp="1" noChangeAspect="1" noChangeArrowheads="1"/>
          </p:cNvPicPr>
          <p:nvPr>
            <p:ph idx="1"/>
          </p:nvPr>
        </p:nvPicPr>
        <p:blipFill>
          <a:blip r:embed="rId2" cstate="print"/>
          <a:srcRect/>
          <a:stretch>
            <a:fillRect/>
          </a:stretch>
        </p:blipFill>
        <p:spPr>
          <a:xfrm>
            <a:off x="323528" y="555334"/>
            <a:ext cx="8568952" cy="6144700"/>
          </a:xfrm>
          <a:noFill/>
          <a:ln w="76200">
            <a:solidFill>
              <a:schemeClr val="tx1"/>
            </a:solidFill>
          </a:ln>
        </p:spPr>
      </p:pic>
      <p:sp>
        <p:nvSpPr>
          <p:cNvPr id="5" name="Oval 4"/>
          <p:cNvSpPr/>
          <p:nvPr/>
        </p:nvSpPr>
        <p:spPr>
          <a:xfrm>
            <a:off x="4427984" y="2780928"/>
            <a:ext cx="144016" cy="144016"/>
          </a:xfrm>
          <a:prstGeom prst="ellips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p:cNvSpPr/>
          <p:nvPr/>
        </p:nvSpPr>
        <p:spPr>
          <a:xfrm>
            <a:off x="4355976" y="2924944"/>
            <a:ext cx="144016" cy="144016"/>
          </a:xfrm>
          <a:prstGeom prst="ellips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0" y="980728"/>
            <a:ext cx="4042792" cy="4709160"/>
          </a:xfrm>
        </p:spPr>
        <p:txBody>
          <a:bodyPr>
            <a:normAutofit/>
          </a:bodyPr>
          <a:lstStyle/>
          <a:p>
            <a:r>
              <a:rPr lang="en-NZ" sz="4000" dirty="0" smtClean="0"/>
              <a:t>Tipping points and runaway climate change once temperatures go above 2 </a:t>
            </a:r>
            <a:r>
              <a:rPr lang="en-NZ" sz="4000" baseline="30000" dirty="0" smtClean="0"/>
              <a:t>o </a:t>
            </a:r>
            <a:r>
              <a:rPr lang="en-NZ" sz="4000" dirty="0" smtClean="0"/>
              <a:t>C </a:t>
            </a:r>
            <a:endParaRPr lang="en-NZ" sz="4000" dirty="0"/>
          </a:p>
        </p:txBody>
      </p:sp>
      <p:pic>
        <p:nvPicPr>
          <p:cNvPr id="6" name="Picture 4" descr="roger3"/>
          <p:cNvPicPr>
            <a:picLocks noChangeAspect="1" noChangeArrowheads="1"/>
          </p:cNvPicPr>
          <p:nvPr/>
        </p:nvPicPr>
        <p:blipFill>
          <a:blip r:embed="rId2" cstate="print"/>
          <a:srcRect/>
          <a:stretch>
            <a:fillRect/>
          </a:stretch>
        </p:blipFill>
        <p:spPr bwMode="auto">
          <a:xfrm>
            <a:off x="3995936" y="620688"/>
            <a:ext cx="4860042" cy="5732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Current effects </a:t>
            </a:r>
            <a:endParaRPr lang="en-NZ" dirty="0"/>
          </a:p>
        </p:txBody>
      </p:sp>
      <p:sp>
        <p:nvSpPr>
          <p:cNvPr id="3" name="Content Placeholder 2"/>
          <p:cNvSpPr>
            <a:spLocks noGrp="1"/>
          </p:cNvSpPr>
          <p:nvPr>
            <p:ph idx="1"/>
          </p:nvPr>
        </p:nvSpPr>
        <p:spPr/>
        <p:txBody>
          <a:bodyPr>
            <a:normAutofit lnSpcReduction="10000"/>
          </a:bodyPr>
          <a:lstStyle/>
          <a:p>
            <a:r>
              <a:rPr lang="en-NZ" sz="4000" dirty="0" smtClean="0"/>
              <a:t>Fires in Russia</a:t>
            </a:r>
          </a:p>
          <a:p>
            <a:r>
              <a:rPr lang="en-NZ" sz="4000" dirty="0" smtClean="0"/>
              <a:t>Floods in Australia, Pakistan, China .... </a:t>
            </a:r>
          </a:p>
          <a:p>
            <a:r>
              <a:rPr lang="en-NZ" sz="4000" dirty="0" smtClean="0"/>
              <a:t>Tornados, Twisters  and Hurricanes in various places </a:t>
            </a:r>
          </a:p>
          <a:p>
            <a:r>
              <a:rPr lang="en-NZ" sz="4000" dirty="0" smtClean="0"/>
              <a:t>Famines in East Africa </a:t>
            </a:r>
          </a:p>
          <a:p>
            <a:r>
              <a:rPr lang="en-NZ" sz="4000" smtClean="0"/>
              <a:t>Droughts various </a:t>
            </a:r>
            <a:endParaRPr lang="en-NZ"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01625"/>
            <a:ext cx="8458200" cy="1462088"/>
          </a:xfrm>
        </p:spPr>
        <p:txBody>
          <a:bodyPr>
            <a:normAutofit fontScale="90000"/>
          </a:bodyPr>
          <a:lstStyle/>
          <a:p>
            <a:pPr>
              <a:defRPr/>
            </a:pPr>
            <a:r>
              <a:rPr lang="en-NZ" sz="4000" dirty="0" smtClean="0"/>
              <a:t>Back to energy:</a:t>
            </a:r>
            <a:br>
              <a:rPr lang="en-NZ" sz="4000" dirty="0" smtClean="0"/>
            </a:br>
            <a:r>
              <a:rPr lang="en-NZ" sz="4000" dirty="0" smtClean="0"/>
              <a:t>What </a:t>
            </a:r>
            <a:r>
              <a:rPr lang="en-NZ" sz="4000" dirty="0"/>
              <a:t>about </a:t>
            </a:r>
            <a:r>
              <a:rPr lang="en-NZ" sz="4000" dirty="0" smtClean="0"/>
              <a:t>Nuclear? </a:t>
            </a:r>
            <a:r>
              <a:rPr lang="en-NZ" sz="4000" dirty="0"/>
              <a:t/>
            </a:r>
            <a:br>
              <a:rPr lang="en-NZ" sz="4000" dirty="0"/>
            </a:br>
            <a:r>
              <a:rPr lang="en-NZ" sz="2800" dirty="0"/>
              <a:t>(Presently 6% of world energy supply from around 450 reactors)</a:t>
            </a:r>
            <a:endParaRPr lang="en-US" sz="2800" dirty="0"/>
          </a:p>
        </p:txBody>
      </p:sp>
      <p:sp>
        <p:nvSpPr>
          <p:cNvPr id="35843" name="Line 3"/>
          <p:cNvSpPr>
            <a:spLocks noChangeShapeType="1"/>
          </p:cNvSpPr>
          <p:nvPr/>
        </p:nvSpPr>
        <p:spPr bwMode="auto">
          <a:xfrm>
            <a:off x="5029200" y="3886200"/>
            <a:ext cx="76200" cy="2209800"/>
          </a:xfrm>
          <a:prstGeom prst="line">
            <a:avLst/>
          </a:prstGeom>
          <a:noFill/>
          <a:ln w="38100">
            <a:solidFill>
              <a:schemeClr val="bg1"/>
            </a:solidFill>
            <a:round/>
            <a:headEnd/>
            <a:tailEnd type="triangle" w="med" len="med"/>
          </a:ln>
        </p:spPr>
        <p:txBody>
          <a:bodyPr/>
          <a:lstStyle/>
          <a:p>
            <a:endParaRPr lang="en-NZ"/>
          </a:p>
        </p:txBody>
      </p:sp>
      <p:pic>
        <p:nvPicPr>
          <p:cNvPr id="14340" name="Picture 5" descr="nuclear-power-plant-9igh"/>
          <p:cNvPicPr>
            <a:picLocks noChangeAspect="1" noChangeArrowheads="1"/>
          </p:cNvPicPr>
          <p:nvPr/>
        </p:nvPicPr>
        <p:blipFill>
          <a:blip r:embed="rId3" cstate="print"/>
          <a:srcRect/>
          <a:stretch>
            <a:fillRect/>
          </a:stretch>
        </p:blipFill>
        <p:spPr bwMode="auto">
          <a:xfrm>
            <a:off x="457200" y="1905000"/>
            <a:ext cx="5641975" cy="3729038"/>
          </a:xfrm>
          <a:prstGeom prst="rect">
            <a:avLst/>
          </a:prstGeom>
          <a:noFill/>
          <a:ln w="9525">
            <a:noFill/>
            <a:miter lim="800000"/>
            <a:headEnd/>
            <a:tailEnd/>
          </a:ln>
        </p:spPr>
      </p:pic>
      <p:pic>
        <p:nvPicPr>
          <p:cNvPr id="57346" name="Picture 2"/>
          <p:cNvPicPr>
            <a:picLocks noChangeAspect="1" noChangeArrowheads="1"/>
          </p:cNvPicPr>
          <p:nvPr/>
        </p:nvPicPr>
        <p:blipFill>
          <a:blip r:embed="rId4" cstate="print"/>
          <a:srcRect/>
          <a:stretch>
            <a:fillRect/>
          </a:stretch>
        </p:blipFill>
        <p:spPr bwMode="auto">
          <a:xfrm>
            <a:off x="457200" y="1905000"/>
            <a:ext cx="6159500" cy="3695700"/>
          </a:xfrm>
          <a:prstGeom prst="rect">
            <a:avLst/>
          </a:prstGeom>
          <a:noFill/>
          <a:ln w="9525">
            <a:noFill/>
            <a:miter lim="800000"/>
            <a:headEnd/>
            <a:tailEnd/>
          </a:ln>
        </p:spPr>
      </p:pic>
      <p:sp>
        <p:nvSpPr>
          <p:cNvPr id="7" name="TextBox 6"/>
          <p:cNvSpPr txBox="1">
            <a:spLocks noChangeArrowheads="1"/>
          </p:cNvSpPr>
          <p:nvPr/>
        </p:nvSpPr>
        <p:spPr bwMode="auto">
          <a:xfrm>
            <a:off x="1905000" y="5867400"/>
            <a:ext cx="5105400" cy="584200"/>
          </a:xfrm>
          <a:prstGeom prst="rect">
            <a:avLst/>
          </a:prstGeom>
          <a:noFill/>
          <a:ln w="9525">
            <a:noFill/>
            <a:miter lim="800000"/>
            <a:headEnd/>
            <a:tailEnd/>
          </a:ln>
        </p:spPr>
        <p:txBody>
          <a:bodyPr>
            <a:spAutoFit/>
          </a:bodyPr>
          <a:lstStyle/>
          <a:p>
            <a:r>
              <a:rPr lang="en-NZ" sz="3200"/>
              <a:t>Maybe not </a:t>
            </a:r>
          </a:p>
        </p:txBody>
      </p:sp>
      <p:sp>
        <p:nvSpPr>
          <p:cNvPr id="8" name="TextBox 7"/>
          <p:cNvSpPr txBox="1">
            <a:spLocks noChangeArrowheads="1"/>
          </p:cNvSpPr>
          <p:nvPr/>
        </p:nvSpPr>
        <p:spPr bwMode="auto">
          <a:xfrm>
            <a:off x="2133600" y="3581400"/>
            <a:ext cx="4953000" cy="646113"/>
          </a:xfrm>
          <a:prstGeom prst="rect">
            <a:avLst/>
          </a:prstGeom>
          <a:noFill/>
          <a:ln w="9525">
            <a:noFill/>
            <a:miter lim="800000"/>
            <a:headEnd/>
            <a:tailEnd/>
          </a:ln>
        </p:spPr>
        <p:txBody>
          <a:bodyPr>
            <a:spAutoFit/>
          </a:bodyPr>
          <a:lstStyle/>
          <a:p>
            <a:r>
              <a:rPr lang="en-NZ" sz="3600">
                <a:solidFill>
                  <a:srgbClr val="FF0000"/>
                </a:solidFill>
              </a:rPr>
              <a:t>FUKUSHIMA 2011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57346"/>
                                        </p:tgtEl>
                                        <p:attrNameLst>
                                          <p:attrName>style.visibility</p:attrName>
                                        </p:attrNameLst>
                                      </p:cBhvr>
                                      <p:to>
                                        <p:strVal val="visible"/>
                                      </p:to>
                                    </p:set>
                                    <p:animEffect transition="in" filter="dissolve">
                                      <p:cBhvr>
                                        <p:cTn id="9" dur="500"/>
                                        <p:tgtEl>
                                          <p:spTgt spid="5734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3810000" cy="1431925"/>
          </a:xfrm>
        </p:spPr>
        <p:txBody>
          <a:bodyPr/>
          <a:lstStyle/>
          <a:p>
            <a:pPr>
              <a:defRPr/>
            </a:pPr>
            <a:r>
              <a:rPr lang="en-NZ" dirty="0" smtClean="0"/>
              <a:t>What about </a:t>
            </a:r>
            <a:r>
              <a:rPr lang="en-NZ" dirty="0" err="1" smtClean="0"/>
              <a:t>Renewables</a:t>
            </a:r>
            <a:r>
              <a:rPr lang="en-NZ" dirty="0" smtClean="0"/>
              <a:t> ?</a:t>
            </a:r>
            <a:endParaRPr lang="en-NZ" dirty="0"/>
          </a:p>
        </p:txBody>
      </p:sp>
      <p:pic>
        <p:nvPicPr>
          <p:cNvPr id="4099" name="Content Placeholder 3" descr="mindfood_page1.jpeg"/>
          <p:cNvPicPr>
            <a:picLocks noGrp="1" noChangeAspect="1"/>
          </p:cNvPicPr>
          <p:nvPr>
            <p:ph idx="1"/>
          </p:nvPr>
        </p:nvPicPr>
        <p:blipFill>
          <a:blip r:embed="rId2" cstate="print"/>
          <a:srcRect l="69833" t="55380" r="3632" b="14534"/>
          <a:stretch>
            <a:fillRect/>
          </a:stretch>
        </p:blipFill>
        <p:spPr>
          <a:xfrm>
            <a:off x="4267200" y="0"/>
            <a:ext cx="4435475" cy="6537325"/>
          </a:xfrm>
        </p:spPr>
      </p:pic>
      <p:pic>
        <p:nvPicPr>
          <p:cNvPr id="5" name="Picture 4" descr="cover_scan_mindfood.jpeg"/>
          <p:cNvPicPr>
            <a:picLocks noChangeAspect="1"/>
          </p:cNvPicPr>
          <p:nvPr/>
        </p:nvPicPr>
        <p:blipFill>
          <a:blip r:embed="rId3" cstate="print"/>
          <a:srcRect/>
          <a:stretch>
            <a:fillRect/>
          </a:stretch>
        </p:blipFill>
        <p:spPr bwMode="auto">
          <a:xfrm>
            <a:off x="251520" y="1772816"/>
            <a:ext cx="3733800" cy="485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1066800" y="304800"/>
            <a:ext cx="7924800" cy="1431925"/>
          </a:xfrm>
        </p:spPr>
        <p:txBody>
          <a:bodyPr>
            <a:normAutofit fontScale="90000"/>
          </a:bodyPr>
          <a:lstStyle/>
          <a:p>
            <a:pPr eaLnBrk="1" hangingPunct="1">
              <a:defRPr/>
            </a:pPr>
            <a:r>
              <a:rPr lang="en-NZ" dirty="0" smtClean="0"/>
              <a:t>PV transition model for world electricity supply can solar replace fossil fuels ? </a:t>
            </a:r>
            <a:endParaRPr lang="en-US" dirty="0" smtClean="0"/>
          </a:p>
        </p:txBody>
      </p:sp>
      <p:sp>
        <p:nvSpPr>
          <p:cNvPr id="387075" name="Rectangle 3"/>
          <p:cNvSpPr>
            <a:spLocks noGrp="1" noChangeArrowheads="1"/>
          </p:cNvSpPr>
          <p:nvPr>
            <p:ph type="body" idx="1"/>
          </p:nvPr>
        </p:nvSpPr>
        <p:spPr>
          <a:xfrm>
            <a:off x="1066800" y="2209800"/>
            <a:ext cx="7696200" cy="4419600"/>
          </a:xfrm>
        </p:spPr>
        <p:txBody>
          <a:bodyPr/>
          <a:lstStyle/>
          <a:p>
            <a:pPr eaLnBrk="1" hangingPunct="1">
              <a:lnSpc>
                <a:spcPct val="80000"/>
              </a:lnSpc>
              <a:defRPr/>
            </a:pPr>
            <a:r>
              <a:rPr lang="en-NZ" sz="2400" dirty="0" smtClean="0"/>
              <a:t>Pessimistic and Optimistic embodied energy parameters for arrays ranging from 7000 MJ/m</a:t>
            </a:r>
            <a:r>
              <a:rPr lang="en-NZ" sz="2400" baseline="30000" dirty="0" smtClean="0"/>
              <a:t>2</a:t>
            </a:r>
            <a:r>
              <a:rPr lang="en-NZ" sz="2400" dirty="0" smtClean="0"/>
              <a:t> to 1750 MJ/m</a:t>
            </a:r>
            <a:r>
              <a:rPr lang="en-NZ" sz="2400" baseline="30000" dirty="0" smtClean="0"/>
              <a:t>2</a:t>
            </a:r>
          </a:p>
          <a:p>
            <a:pPr eaLnBrk="1" hangingPunct="1">
              <a:lnSpc>
                <a:spcPct val="80000"/>
              </a:lnSpc>
              <a:defRPr/>
            </a:pPr>
            <a:r>
              <a:rPr lang="en-NZ" sz="2400" dirty="0" smtClean="0"/>
              <a:t>Solar radiation either  mid European or southern European </a:t>
            </a:r>
          </a:p>
          <a:p>
            <a:pPr eaLnBrk="1" hangingPunct="1">
              <a:lnSpc>
                <a:spcPct val="80000"/>
              </a:lnSpc>
              <a:defRPr/>
            </a:pPr>
            <a:r>
              <a:rPr lang="en-NZ" sz="2400" dirty="0" smtClean="0"/>
              <a:t>Mineral resources needed </a:t>
            </a:r>
            <a:r>
              <a:rPr lang="en-NZ" sz="2400" dirty="0" err="1" smtClean="0"/>
              <a:t>cf</a:t>
            </a:r>
            <a:r>
              <a:rPr lang="en-NZ" sz="2400" dirty="0" smtClean="0"/>
              <a:t> world resources </a:t>
            </a:r>
          </a:p>
          <a:p>
            <a:pPr eaLnBrk="1" hangingPunct="1">
              <a:lnSpc>
                <a:spcPct val="80000"/>
              </a:lnSpc>
              <a:defRPr/>
            </a:pPr>
            <a:r>
              <a:rPr lang="en-NZ" sz="2400" dirty="0" smtClean="0"/>
              <a:t>Costs ranging from $1/W to $4/W installed </a:t>
            </a:r>
          </a:p>
          <a:p>
            <a:pPr eaLnBrk="1" hangingPunct="1">
              <a:lnSpc>
                <a:spcPct val="80000"/>
              </a:lnSpc>
              <a:defRPr/>
            </a:pPr>
            <a:r>
              <a:rPr lang="en-NZ" sz="2400" dirty="0" smtClean="0"/>
              <a:t>Limits of 10% of world electricity, flags % of resources </a:t>
            </a:r>
          </a:p>
          <a:p>
            <a:pPr eaLnBrk="1" hangingPunct="1">
              <a:lnSpc>
                <a:spcPct val="80000"/>
              </a:lnSpc>
              <a:defRPr/>
            </a:pPr>
            <a:r>
              <a:rPr lang="en-NZ" sz="2400" dirty="0" smtClean="0"/>
              <a:t>Land area limit of 1% of world land area or 1.5 million km</a:t>
            </a:r>
            <a:r>
              <a:rPr lang="en-NZ" sz="2400" baseline="30000" dirty="0" smtClean="0"/>
              <a:t>2</a:t>
            </a:r>
            <a:r>
              <a:rPr lang="en-NZ" sz="2400" dirty="0" smtClean="0"/>
              <a:t> </a:t>
            </a:r>
            <a:r>
              <a:rPr lang="en-NZ" sz="2400" dirty="0" err="1" smtClean="0"/>
              <a:t>cf</a:t>
            </a:r>
            <a:r>
              <a:rPr lang="en-NZ" sz="2400" dirty="0" smtClean="0"/>
              <a:t> area NZ 270,000 km</a:t>
            </a:r>
            <a:r>
              <a:rPr lang="en-NZ" sz="2400" baseline="30000" dirty="0" smtClean="0"/>
              <a:t>2</a:t>
            </a:r>
          </a:p>
          <a:p>
            <a:pPr eaLnBrk="1" hangingPunct="1">
              <a:lnSpc>
                <a:spcPct val="80000"/>
              </a:lnSpc>
              <a:defRPr/>
            </a:pPr>
            <a:r>
              <a:rPr lang="en-NZ" sz="2400" dirty="0" smtClean="0"/>
              <a:t>Electricity growth rates ranging from BAU (2.4% pa) through steady state to collapse situations </a:t>
            </a:r>
            <a:endParaRPr lang="en-US" sz="24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eaLnBrk="1" hangingPunct="1">
              <a:defRPr/>
            </a:pPr>
            <a:r>
              <a:rPr lang="en-NZ" smtClean="0"/>
              <a:t>Conclusions from the model </a:t>
            </a:r>
            <a:endParaRPr lang="en-US" smtClean="0"/>
          </a:p>
        </p:txBody>
      </p:sp>
      <p:sp>
        <p:nvSpPr>
          <p:cNvPr id="408579" name="Rectangle 3"/>
          <p:cNvSpPr>
            <a:spLocks noGrp="1" noChangeArrowheads="1"/>
          </p:cNvSpPr>
          <p:nvPr>
            <p:ph type="body" idx="1"/>
          </p:nvPr>
        </p:nvSpPr>
        <p:spPr/>
        <p:txBody>
          <a:bodyPr/>
          <a:lstStyle/>
          <a:p>
            <a:pPr eaLnBrk="1" hangingPunct="1">
              <a:defRPr/>
            </a:pPr>
            <a:r>
              <a:rPr lang="en-NZ" sz="2800" dirty="0" smtClean="0"/>
              <a:t>The transition to </a:t>
            </a:r>
            <a:r>
              <a:rPr lang="en-NZ" sz="2800" dirty="0" err="1" smtClean="0"/>
              <a:t>renewables</a:t>
            </a:r>
            <a:r>
              <a:rPr lang="en-NZ" sz="2800" dirty="0" smtClean="0"/>
              <a:t> of our present world electricity supply is technically feasible </a:t>
            </a:r>
          </a:p>
          <a:p>
            <a:pPr eaLnBrk="1" hangingPunct="1">
              <a:defRPr/>
            </a:pPr>
            <a:r>
              <a:rPr lang="en-NZ" sz="2800" dirty="0" smtClean="0"/>
              <a:t>It would require considerable resources including  up to 10% of world electricity supply pa to make the devices and around 10% of  world GDP pa  BUT </a:t>
            </a:r>
          </a:p>
          <a:p>
            <a:pPr eaLnBrk="1" hangingPunct="1">
              <a:defRPr/>
            </a:pPr>
            <a:r>
              <a:rPr lang="en-NZ" sz="2800" dirty="0" smtClean="0">
                <a:solidFill>
                  <a:srgbClr val="FF0000"/>
                </a:solidFill>
              </a:rPr>
              <a:t>Material constraints would eventually prevail, however, if we want growth beyond  the middle of this century </a:t>
            </a:r>
            <a:endParaRPr lang="en-US" sz="2800" dirty="0" smtClean="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Energy and the economy </a:t>
            </a:r>
            <a:br>
              <a:rPr lang="en-NZ" dirty="0" smtClean="0"/>
            </a:br>
            <a:r>
              <a:rPr lang="en-NZ" dirty="0" smtClean="0"/>
              <a:t>Is oil money ?</a:t>
            </a:r>
            <a:endParaRPr lang="en-NZ" dirty="0"/>
          </a:p>
        </p:txBody>
      </p:sp>
      <p:pic>
        <p:nvPicPr>
          <p:cNvPr id="5" name="Picture 4"/>
          <p:cNvPicPr/>
          <p:nvPr/>
        </p:nvPicPr>
        <p:blipFill>
          <a:blip r:embed="rId2" cstate="print"/>
          <a:srcRect/>
          <a:stretch>
            <a:fillRect/>
          </a:stretch>
        </p:blipFill>
        <p:spPr bwMode="auto">
          <a:xfrm>
            <a:off x="914400" y="1905000"/>
            <a:ext cx="6400800" cy="42976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5"/>
            <a:ext cx="9372600" cy="1462088"/>
          </a:xfrm>
        </p:spPr>
        <p:txBody>
          <a:bodyPr/>
          <a:lstStyle/>
          <a:p>
            <a:r>
              <a:rPr lang="en-NZ" dirty="0" smtClean="0"/>
              <a:t>History of oil and world GDP </a:t>
            </a:r>
            <a:endParaRPr lang="en-NZ" dirty="0"/>
          </a:p>
        </p:txBody>
      </p:sp>
      <p:graphicFrame>
        <p:nvGraphicFramePr>
          <p:cNvPr id="6" name="Content Placeholder 5"/>
          <p:cNvGraphicFramePr>
            <a:graphicFrameLocks noGrp="1"/>
          </p:cNvGraphicFramePr>
          <p:nvPr>
            <p:ph idx="1"/>
          </p:nvPr>
        </p:nvGraphicFramePr>
        <p:xfrm>
          <a:off x="1066800" y="6604635"/>
          <a:ext cx="5549900" cy="253365"/>
        </p:xfrm>
        <a:graphic>
          <a:graphicData uri="http://schemas.openxmlformats.org/drawingml/2006/table">
            <a:tbl>
              <a:tblPr/>
              <a:tblGrid>
                <a:gridCol w="5549900"/>
              </a:tblGrid>
              <a:tr h="238125">
                <a:tc>
                  <a:txBody>
                    <a:bodyPr/>
                    <a:lstStyle/>
                    <a:p>
                      <a:pPr algn="l" fontAlgn="b"/>
                      <a:r>
                        <a:rPr lang="en-NZ" sz="1600" b="0" i="0" u="none" strike="noStrike" dirty="0" smtClean="0">
                          <a:latin typeface="Arial"/>
                        </a:rPr>
                        <a:t>GDP</a:t>
                      </a:r>
                      <a:r>
                        <a:rPr lang="en-NZ" sz="1600" b="0" i="0" u="none" strike="noStrike" baseline="0" dirty="0" smtClean="0">
                          <a:latin typeface="Arial"/>
                        </a:rPr>
                        <a:t> Data from </a:t>
                      </a:r>
                      <a:r>
                        <a:rPr lang="en-NZ" sz="1600" b="0" i="0" u="none" strike="noStrike" dirty="0" smtClean="0">
                          <a:latin typeface="Arial"/>
                        </a:rPr>
                        <a:t>Angus </a:t>
                      </a:r>
                      <a:r>
                        <a:rPr lang="en-NZ" sz="1600" b="0" i="0" u="none" strike="noStrike" dirty="0" err="1" smtClean="0">
                          <a:latin typeface="Arial"/>
                        </a:rPr>
                        <a:t>Maddison</a:t>
                      </a:r>
                      <a:r>
                        <a:rPr lang="en-NZ" sz="1600" b="0" i="0" u="none" strike="noStrike" baseline="0" dirty="0" smtClean="0">
                          <a:latin typeface="Arial"/>
                        </a:rPr>
                        <a:t> in constant US $ </a:t>
                      </a:r>
                      <a:endParaRPr lang="en-NZ" sz="1600" b="0" i="0" u="none" strike="noStrike" dirty="0">
                        <a:latin typeface="Arial"/>
                      </a:endParaRPr>
                    </a:p>
                  </a:txBody>
                  <a:tcPr marL="9525" marR="9525" marT="9525" marB="0" anchor="b">
                    <a:lnL>
                      <a:noFill/>
                    </a:lnL>
                    <a:lnR>
                      <a:noFill/>
                    </a:lnR>
                    <a:lnT>
                      <a:noFill/>
                    </a:lnT>
                    <a:lnB>
                      <a:noFill/>
                    </a:lnB>
                  </a:tcPr>
                </a:tc>
              </a:tr>
            </a:tbl>
          </a:graphicData>
        </a:graphic>
      </p:graphicFrame>
      <p:pic>
        <p:nvPicPr>
          <p:cNvPr id="445442" name="Picture 2"/>
          <p:cNvPicPr>
            <a:picLocks noChangeAspect="1" noChangeArrowheads="1"/>
          </p:cNvPicPr>
          <p:nvPr/>
        </p:nvPicPr>
        <p:blipFill>
          <a:blip r:embed="rId2" cstate="print"/>
          <a:srcRect/>
          <a:stretch>
            <a:fillRect/>
          </a:stretch>
        </p:blipFill>
        <p:spPr bwMode="auto">
          <a:xfrm>
            <a:off x="-321820" y="1524000"/>
            <a:ext cx="8780020"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What is not doomed? </a:t>
            </a:r>
            <a:endParaRPr lang="en-NZ" dirty="0"/>
          </a:p>
        </p:txBody>
      </p:sp>
      <p:sp>
        <p:nvSpPr>
          <p:cNvPr id="3" name="Content Placeholder 2"/>
          <p:cNvSpPr>
            <a:spLocks noGrp="1"/>
          </p:cNvSpPr>
          <p:nvPr>
            <p:ph idx="1"/>
          </p:nvPr>
        </p:nvSpPr>
        <p:spPr/>
        <p:txBody>
          <a:bodyPr>
            <a:normAutofit/>
          </a:bodyPr>
          <a:lstStyle/>
          <a:p>
            <a:r>
              <a:rPr lang="en-NZ" sz="3600" dirty="0" smtClean="0"/>
              <a:t>The future is not doomed, time will not stop. </a:t>
            </a:r>
          </a:p>
          <a:p>
            <a:r>
              <a:rPr lang="en-NZ" sz="3600" dirty="0" smtClean="0"/>
              <a:t>The earth is not doomed, at least not for a billion years or so. </a:t>
            </a:r>
          </a:p>
          <a:p>
            <a:r>
              <a:rPr lang="en-NZ" sz="3600" dirty="0" smtClean="0"/>
              <a:t>Humanity is probably not doomed; even James Lovelock talks of a few breeding pairs surviving  in Antarctica. </a:t>
            </a:r>
            <a:endParaRPr lang="en-NZ"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5"/>
            <a:ext cx="8458200" cy="1462088"/>
          </a:xfrm>
        </p:spPr>
        <p:txBody>
          <a:bodyPr/>
          <a:lstStyle/>
          <a:p>
            <a:r>
              <a:rPr lang="en-NZ" dirty="0" smtClean="0"/>
              <a:t>Oil consumption is closely linked to world GDP </a:t>
            </a:r>
            <a:endParaRPr lang="en-NZ" dirty="0"/>
          </a:p>
        </p:txBody>
      </p:sp>
      <p:sp>
        <p:nvSpPr>
          <p:cNvPr id="4" name="Content Placeholder 3"/>
          <p:cNvSpPr>
            <a:spLocks noGrp="1"/>
          </p:cNvSpPr>
          <p:nvPr>
            <p:ph idx="1"/>
          </p:nvPr>
        </p:nvSpPr>
        <p:spPr/>
        <p:txBody>
          <a:bodyPr/>
          <a:lstStyle/>
          <a:p>
            <a:endParaRPr lang="en-NZ"/>
          </a:p>
        </p:txBody>
      </p:sp>
      <p:pic>
        <p:nvPicPr>
          <p:cNvPr id="446466" name="Picture 2"/>
          <p:cNvPicPr>
            <a:picLocks noChangeAspect="1" noChangeArrowheads="1"/>
          </p:cNvPicPr>
          <p:nvPr/>
        </p:nvPicPr>
        <p:blipFill>
          <a:blip r:embed="rId2" cstate="print"/>
          <a:srcRect/>
          <a:stretch>
            <a:fillRect/>
          </a:stretch>
        </p:blipFill>
        <p:spPr bwMode="auto">
          <a:xfrm>
            <a:off x="228600" y="2058496"/>
            <a:ext cx="7772400" cy="47995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7772400" cy="1462088"/>
          </a:xfrm>
        </p:spPr>
        <p:txBody>
          <a:bodyPr>
            <a:normAutofit fontScale="90000"/>
          </a:bodyPr>
          <a:lstStyle/>
          <a:p>
            <a:r>
              <a:rPr lang="en-NZ" dirty="0" smtClean="0"/>
              <a:t>Does this mean a decoupling of GDP from Oil consumption ??</a:t>
            </a:r>
            <a:endParaRPr lang="en-NZ" dirty="0"/>
          </a:p>
        </p:txBody>
      </p:sp>
      <p:sp>
        <p:nvSpPr>
          <p:cNvPr id="3" name="Content Placeholder 2"/>
          <p:cNvSpPr>
            <a:spLocks noGrp="1"/>
          </p:cNvSpPr>
          <p:nvPr>
            <p:ph idx="1"/>
          </p:nvPr>
        </p:nvSpPr>
        <p:spPr/>
        <p:txBody>
          <a:bodyPr/>
          <a:lstStyle/>
          <a:p>
            <a:endParaRPr lang="en-NZ"/>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772400" cy="1462088"/>
          </a:xfrm>
        </p:spPr>
        <p:txBody>
          <a:bodyPr/>
          <a:lstStyle/>
          <a:p>
            <a:r>
              <a:rPr lang="en-NZ" dirty="0" smtClean="0"/>
              <a:t>World Debt and Coal consumption increasing </a:t>
            </a:r>
            <a:endParaRPr lang="en-NZ" dirty="0"/>
          </a:p>
        </p:txBody>
      </p:sp>
      <p:pic>
        <p:nvPicPr>
          <p:cNvPr id="4" name="Content Placeholder 3"/>
          <p:cNvPicPr>
            <a:picLocks noGrp="1"/>
          </p:cNvPicPr>
          <p:nvPr>
            <p:ph idx="1"/>
          </p:nvPr>
        </p:nvPicPr>
        <p:blipFill>
          <a:blip r:embed="rId2" cstate="print"/>
          <a:srcRect/>
          <a:stretch>
            <a:fillRect/>
          </a:stretch>
        </p:blipFill>
        <p:spPr bwMode="auto">
          <a:xfrm>
            <a:off x="107504" y="2564904"/>
            <a:ext cx="4392561" cy="36576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572000" y="2492896"/>
            <a:ext cx="4212056" cy="370473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5"/>
            <a:ext cx="8839200" cy="1462088"/>
          </a:xfrm>
        </p:spPr>
        <p:txBody>
          <a:bodyPr/>
          <a:lstStyle/>
          <a:p>
            <a:r>
              <a:rPr lang="en-NZ" dirty="0" smtClean="0"/>
              <a:t>Gail the Actuary on Debt </a:t>
            </a:r>
            <a:endParaRPr lang="en-NZ"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838200" y="1600200"/>
            <a:ext cx="5684608" cy="4114800"/>
          </a:xfrm>
          <a:prstGeom prst="rect">
            <a:avLst/>
          </a:prstGeom>
          <a:noFill/>
          <a:ln w="9525">
            <a:noFill/>
            <a:miter lim="800000"/>
            <a:headEnd/>
            <a:tailEnd/>
          </a:ln>
        </p:spPr>
      </p:pic>
      <p:sp>
        <p:nvSpPr>
          <p:cNvPr id="5" name="Rectangle 4"/>
          <p:cNvSpPr/>
          <p:nvPr/>
        </p:nvSpPr>
        <p:spPr>
          <a:xfrm>
            <a:off x="1600200" y="5943600"/>
            <a:ext cx="4202176" cy="646331"/>
          </a:xfrm>
          <a:prstGeom prst="rect">
            <a:avLst/>
          </a:prstGeom>
        </p:spPr>
        <p:txBody>
          <a:bodyPr wrap="square">
            <a:spAutoFit/>
          </a:bodyPr>
          <a:lstStyle/>
          <a:p>
            <a:r>
              <a:rPr lang="en-NZ" dirty="0" smtClean="0"/>
              <a:t>See Gail </a:t>
            </a:r>
            <a:r>
              <a:rPr lang="en-NZ" dirty="0" err="1" smtClean="0"/>
              <a:t>Tvberg</a:t>
            </a:r>
            <a:r>
              <a:rPr lang="en-NZ" dirty="0" smtClean="0"/>
              <a:t> http://www.theoildrum.com/node/6191</a:t>
            </a:r>
            <a:endParaRPr lang="en-NZ"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Why we need growth? </a:t>
            </a:r>
            <a:endParaRPr lang="en-NZ" dirty="0"/>
          </a:p>
        </p:txBody>
      </p:sp>
      <p:sp>
        <p:nvSpPr>
          <p:cNvPr id="3" name="Content Placeholder 2"/>
          <p:cNvSpPr>
            <a:spLocks noGrp="1"/>
          </p:cNvSpPr>
          <p:nvPr>
            <p:ph idx="1"/>
          </p:nvPr>
        </p:nvSpPr>
        <p:spPr/>
        <p:txBody>
          <a:bodyPr/>
          <a:lstStyle/>
          <a:p>
            <a:r>
              <a:rPr lang="en-NZ" dirty="0" smtClean="0"/>
              <a:t>The world economy need growth to keep people employed</a:t>
            </a:r>
          </a:p>
          <a:p>
            <a:r>
              <a:rPr lang="en-NZ" dirty="0" smtClean="0"/>
              <a:t>The financial system needs growth to pay back debt and for interest payments </a:t>
            </a:r>
          </a:p>
          <a:p>
            <a:r>
              <a:rPr lang="en-NZ" dirty="0" smtClean="0"/>
              <a:t>The third world needs growth just to survive</a:t>
            </a:r>
          </a:p>
          <a:p>
            <a:endParaRPr lang="en-NZ" dirty="0"/>
          </a:p>
        </p:txBody>
      </p:sp>
      <p:pic>
        <p:nvPicPr>
          <p:cNvPr id="4" name="Picture 4" descr="539w"/>
          <p:cNvPicPr>
            <a:picLocks noChangeAspect="1" noChangeArrowheads="1"/>
          </p:cNvPicPr>
          <p:nvPr/>
        </p:nvPicPr>
        <p:blipFill>
          <a:blip r:embed="rId2" cstate="print"/>
          <a:srcRect/>
          <a:stretch>
            <a:fillRect/>
          </a:stretch>
        </p:blipFill>
        <p:spPr bwMode="auto">
          <a:xfrm>
            <a:off x="3275856" y="4221088"/>
            <a:ext cx="3216394" cy="2236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274638"/>
            <a:ext cx="9396536" cy="1143000"/>
          </a:xfrm>
        </p:spPr>
        <p:txBody>
          <a:bodyPr>
            <a:normAutofit fontScale="90000"/>
          </a:bodyPr>
          <a:lstStyle/>
          <a:p>
            <a:r>
              <a:rPr lang="en-NZ" dirty="0" smtClean="0"/>
              <a:t>BUT continuous growth is physically impossible – 2.3% pa increase in energy use leads to the following: </a:t>
            </a:r>
            <a:endParaRPr lang="en-NZ" dirty="0"/>
          </a:p>
        </p:txBody>
      </p:sp>
      <p:pic>
        <p:nvPicPr>
          <p:cNvPr id="4" name="Content Placeholder 3" descr="2500 years to Galactic-scale energy">
            <a:hlinkClick r:id="rId2"/>
          </p:cNvPr>
          <p:cNvPicPr>
            <a:picLocks noGrp="1"/>
          </p:cNvPicPr>
          <p:nvPr>
            <p:ph idx="1"/>
          </p:nvPr>
        </p:nvPicPr>
        <p:blipFill>
          <a:blip r:embed="rId3" cstate="print"/>
          <a:srcRect/>
          <a:stretch>
            <a:fillRect/>
          </a:stretch>
        </p:blipFill>
        <p:spPr bwMode="auto">
          <a:xfrm>
            <a:off x="1979712" y="1844824"/>
            <a:ext cx="5688632" cy="4392488"/>
          </a:xfrm>
          <a:prstGeom prst="rect">
            <a:avLst/>
          </a:prstGeom>
          <a:noFill/>
          <a:ln w="9525">
            <a:noFill/>
            <a:miter lim="800000"/>
            <a:headEnd/>
            <a:tailEnd/>
          </a:ln>
        </p:spPr>
      </p:pic>
      <p:sp>
        <p:nvSpPr>
          <p:cNvPr id="5" name="TextBox 4"/>
          <p:cNvSpPr txBox="1"/>
          <p:nvPr/>
        </p:nvSpPr>
        <p:spPr>
          <a:xfrm>
            <a:off x="467544" y="6488668"/>
            <a:ext cx="3024336" cy="369332"/>
          </a:xfrm>
          <a:prstGeom prst="rect">
            <a:avLst/>
          </a:prstGeom>
          <a:noFill/>
        </p:spPr>
        <p:txBody>
          <a:bodyPr wrap="square" rtlCol="0">
            <a:spAutoFit/>
          </a:bodyPr>
          <a:lstStyle/>
          <a:p>
            <a:r>
              <a:rPr lang="en-NZ" dirty="0" smtClean="0"/>
              <a:t>Tom Murphy Oil Drum </a:t>
            </a:r>
            <a:endParaRPr lang="en-NZ" dirty="0"/>
          </a:p>
        </p:txBody>
      </p:sp>
      <p:sp>
        <p:nvSpPr>
          <p:cNvPr id="6" name="TextBox 5"/>
          <p:cNvSpPr txBox="1"/>
          <p:nvPr/>
        </p:nvSpPr>
        <p:spPr>
          <a:xfrm>
            <a:off x="3275856" y="6237312"/>
            <a:ext cx="5868144" cy="523220"/>
          </a:xfrm>
          <a:prstGeom prst="rect">
            <a:avLst/>
          </a:prstGeom>
          <a:noFill/>
        </p:spPr>
        <p:txBody>
          <a:bodyPr wrap="square" rtlCol="0">
            <a:spAutoFit/>
          </a:bodyPr>
          <a:lstStyle/>
          <a:p>
            <a:r>
              <a:rPr lang="en-NZ" sz="2800" dirty="0" smtClean="0"/>
              <a:t>Madness Murphy exclaims! </a:t>
            </a:r>
            <a:endParaRPr lang="en-NZ"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Highly non linear effects </a:t>
            </a:r>
            <a:endParaRPr lang="en-NZ" dirty="0"/>
          </a:p>
        </p:txBody>
      </p:sp>
      <p:sp>
        <p:nvSpPr>
          <p:cNvPr id="3" name="Content Placeholder 2"/>
          <p:cNvSpPr>
            <a:spLocks noGrp="1"/>
          </p:cNvSpPr>
          <p:nvPr>
            <p:ph idx="1"/>
          </p:nvPr>
        </p:nvSpPr>
        <p:spPr>
          <a:solidFill>
            <a:schemeClr val="bg1"/>
          </a:solidFill>
        </p:spPr>
        <p:txBody>
          <a:bodyPr/>
          <a:lstStyle/>
          <a:p>
            <a:r>
              <a:rPr lang="en-NZ" dirty="0" smtClean="0"/>
              <a:t>Originate because the world financial system is predicated on growth </a:t>
            </a:r>
          </a:p>
          <a:p>
            <a:r>
              <a:rPr lang="en-NZ" dirty="0" smtClean="0"/>
              <a:t>Including our fractional reserve banking system</a:t>
            </a:r>
          </a:p>
          <a:p>
            <a:r>
              <a:rPr lang="en-NZ" dirty="0" smtClean="0"/>
              <a:t>Debt and interest </a:t>
            </a:r>
          </a:p>
          <a:p>
            <a:r>
              <a:rPr lang="en-NZ" dirty="0" smtClean="0"/>
              <a:t>Are all essentially a </a:t>
            </a:r>
            <a:r>
              <a:rPr lang="en-NZ" dirty="0" err="1" smtClean="0"/>
              <a:t>Ponzi</a:t>
            </a:r>
            <a:r>
              <a:rPr lang="en-NZ" dirty="0" smtClean="0"/>
              <a:t> scheme </a:t>
            </a:r>
          </a:p>
          <a:p>
            <a:r>
              <a:rPr lang="en-NZ" dirty="0" smtClean="0"/>
              <a:t>Once growth falters then the system  is liable to non linear contraction </a:t>
            </a:r>
            <a:endParaRPr lang="en-NZ"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NZ" smtClean="0"/>
          </a:p>
        </p:txBody>
      </p:sp>
      <p:pic>
        <p:nvPicPr>
          <p:cNvPr id="16387" name="Picture 2"/>
          <p:cNvPicPr>
            <a:picLocks noGrp="1" noChangeAspect="1" noChangeArrowheads="1"/>
          </p:cNvPicPr>
          <p:nvPr>
            <p:ph idx="1"/>
          </p:nvPr>
        </p:nvPicPr>
        <p:blipFill>
          <a:blip r:embed="rId2" cstate="print"/>
          <a:srcRect/>
          <a:stretch>
            <a:fillRect/>
          </a:stretch>
        </p:blipFill>
        <p:spPr>
          <a:xfrm>
            <a:off x="-381000" y="-61913"/>
            <a:ext cx="9525000" cy="6707188"/>
          </a:xfrm>
          <a:noFill/>
        </p:spPr>
      </p:pic>
      <p:sp>
        <p:nvSpPr>
          <p:cNvPr id="16388" name="TextBox 4"/>
          <p:cNvSpPr txBox="1">
            <a:spLocks noChangeArrowheads="1"/>
          </p:cNvSpPr>
          <p:nvPr/>
        </p:nvSpPr>
        <p:spPr bwMode="auto">
          <a:xfrm>
            <a:off x="914400" y="0"/>
            <a:ext cx="6629400" cy="369888"/>
          </a:xfrm>
          <a:prstGeom prst="rect">
            <a:avLst/>
          </a:prstGeom>
          <a:noFill/>
          <a:ln w="9525">
            <a:noFill/>
            <a:miter lim="800000"/>
            <a:headEnd/>
            <a:tailEnd/>
          </a:ln>
        </p:spPr>
        <p:txBody>
          <a:bodyPr>
            <a:spAutoFit/>
          </a:bodyPr>
          <a:lstStyle/>
          <a:p>
            <a:r>
              <a:rPr lang="en-NZ"/>
              <a:t>UK Govt report obtained under FOIA June 2011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sp>
        <p:nvSpPr>
          <p:cNvPr id="3" name="Content Placeholder 2"/>
          <p:cNvSpPr>
            <a:spLocks noGrp="1"/>
          </p:cNvSpPr>
          <p:nvPr>
            <p:ph idx="1"/>
          </p:nvPr>
        </p:nvSpPr>
        <p:spPr/>
        <p:txBody>
          <a:bodyPr/>
          <a:lstStyle/>
          <a:p>
            <a:endParaRPr lang="en-NZ"/>
          </a:p>
        </p:txBody>
      </p:sp>
      <p:pic>
        <p:nvPicPr>
          <p:cNvPr id="1026" name="Picture 2"/>
          <p:cNvPicPr>
            <a:picLocks noChangeAspect="1" noChangeArrowheads="1"/>
          </p:cNvPicPr>
          <p:nvPr/>
        </p:nvPicPr>
        <p:blipFill>
          <a:blip r:embed="rId2" cstate="print"/>
          <a:srcRect/>
          <a:stretch>
            <a:fillRect/>
          </a:stretch>
        </p:blipFill>
        <p:spPr bwMode="auto">
          <a:xfrm>
            <a:off x="0" y="0"/>
            <a:ext cx="9144000" cy="718211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953064" y="5085184"/>
            <a:ext cx="5190936" cy="203868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Report conclusions</a:t>
            </a:r>
            <a:endParaRPr lang="en-NZ" dirty="0"/>
          </a:p>
        </p:txBody>
      </p:sp>
      <p:sp>
        <p:nvSpPr>
          <p:cNvPr id="3" name="Content Placeholder 2"/>
          <p:cNvSpPr>
            <a:spLocks noGrp="1"/>
          </p:cNvSpPr>
          <p:nvPr>
            <p:ph idx="1"/>
          </p:nvPr>
        </p:nvSpPr>
        <p:spPr/>
        <p:txBody>
          <a:bodyPr>
            <a:normAutofit lnSpcReduction="10000"/>
          </a:bodyPr>
          <a:lstStyle/>
          <a:p>
            <a:r>
              <a:rPr lang="en-NZ" dirty="0" smtClean="0"/>
              <a:t>When considering the consequences of peak oil, no everyday experiences and only few historical parallels are at hand. It is therefore difficult to imagine how significant the effects of being gradually deprived of one of our civilisation’s most important energy sources will be.</a:t>
            </a:r>
          </a:p>
          <a:p>
            <a:r>
              <a:rPr lang="en-NZ" dirty="0" smtClean="0"/>
              <a:t>Psychological barriers cause indisputable facts to be blanked out and lead to almost instinctively refusing to look into this difficult subject in detail.</a:t>
            </a:r>
          </a:p>
          <a:p>
            <a:endParaRPr lang="en-N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normAutofit/>
          </a:bodyPr>
          <a:lstStyle/>
          <a:p>
            <a:r>
              <a:rPr lang="en-NZ" dirty="0" smtClean="0"/>
              <a:t>What  may be doomed ?</a:t>
            </a:r>
            <a:endParaRPr lang="en-NZ" dirty="0"/>
          </a:p>
        </p:txBody>
      </p:sp>
      <p:sp>
        <p:nvSpPr>
          <p:cNvPr id="3" name="Content Placeholder 2"/>
          <p:cNvSpPr>
            <a:spLocks noGrp="1"/>
          </p:cNvSpPr>
          <p:nvPr>
            <p:ph idx="1"/>
          </p:nvPr>
        </p:nvSpPr>
        <p:spPr>
          <a:xfrm>
            <a:off x="457200" y="1484784"/>
            <a:ext cx="8229600" cy="5256584"/>
          </a:xfrm>
        </p:spPr>
        <p:txBody>
          <a:bodyPr>
            <a:normAutofit fontScale="92500" lnSpcReduction="20000"/>
          </a:bodyPr>
          <a:lstStyle/>
          <a:p>
            <a:r>
              <a:rPr lang="en-NZ" dirty="0" smtClean="0">
                <a:solidFill>
                  <a:srgbClr val="FF0000"/>
                </a:solidFill>
              </a:rPr>
              <a:t>The world’s physical resources, especially energy  are reaching limits </a:t>
            </a:r>
          </a:p>
          <a:p>
            <a:r>
              <a:rPr lang="en-NZ" dirty="0" smtClean="0">
                <a:solidFill>
                  <a:srgbClr val="FF0000"/>
                </a:solidFill>
              </a:rPr>
              <a:t>The  existing biosphere is degrading </a:t>
            </a:r>
          </a:p>
          <a:p>
            <a:r>
              <a:rPr lang="en-NZ" dirty="0" smtClean="0"/>
              <a:t>Many people in fragile and marginal environments are doomed: they are already dying </a:t>
            </a:r>
          </a:p>
          <a:p>
            <a:r>
              <a:rPr lang="en-NZ" dirty="0" smtClean="0"/>
              <a:t>Resource wars are dooming more people </a:t>
            </a:r>
          </a:p>
          <a:p>
            <a:r>
              <a:rPr lang="en-NZ" dirty="0" smtClean="0"/>
              <a:t>Many species are doomed: they are currently becoming extinct at an alarming rate </a:t>
            </a:r>
          </a:p>
          <a:p>
            <a:r>
              <a:rPr lang="en-NZ" dirty="0" smtClean="0"/>
              <a:t>Many freshwater supplies are degrading </a:t>
            </a:r>
          </a:p>
          <a:p>
            <a:r>
              <a:rPr lang="en-NZ" dirty="0" smtClean="0"/>
              <a:t>Fertile soils are degrading </a:t>
            </a:r>
          </a:p>
          <a:p>
            <a:r>
              <a:rPr lang="en-NZ" dirty="0" smtClean="0">
                <a:solidFill>
                  <a:srgbClr val="FF0000"/>
                </a:solidFill>
              </a:rPr>
              <a:t>Our economic system  and world’s fixation on growth, wealth and GDP  are doomed: they  cannot survive a declining world energy supply </a:t>
            </a:r>
          </a:p>
          <a:p>
            <a:endParaRPr lang="en-NZ"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6660232" cy="1462088"/>
          </a:xfrm>
        </p:spPr>
        <p:txBody>
          <a:bodyPr/>
          <a:lstStyle/>
          <a:p>
            <a:r>
              <a:rPr lang="en-NZ" dirty="0" smtClean="0"/>
              <a:t>What will happen to oil prices ?</a:t>
            </a:r>
            <a:endParaRPr lang="en-NZ" dirty="0"/>
          </a:p>
        </p:txBody>
      </p:sp>
      <p:sp>
        <p:nvSpPr>
          <p:cNvPr id="3" name="Content Placeholder 2"/>
          <p:cNvSpPr>
            <a:spLocks noGrp="1"/>
          </p:cNvSpPr>
          <p:nvPr>
            <p:ph idx="1"/>
          </p:nvPr>
        </p:nvSpPr>
        <p:spPr>
          <a:xfrm>
            <a:off x="457200" y="2708920"/>
            <a:ext cx="8229600" cy="3600440"/>
          </a:xfrm>
          <a:solidFill>
            <a:schemeClr val="bg1"/>
          </a:solidFill>
        </p:spPr>
        <p:txBody>
          <a:bodyPr/>
          <a:lstStyle/>
          <a:p>
            <a:r>
              <a:rPr lang="en-NZ" dirty="0" err="1" smtClean="0"/>
              <a:t>Sadad</a:t>
            </a:r>
            <a:r>
              <a:rPr lang="en-NZ" dirty="0" smtClean="0"/>
              <a:t> Al </a:t>
            </a:r>
            <a:r>
              <a:rPr lang="en-NZ" dirty="0" err="1" smtClean="0"/>
              <a:t>Husseini</a:t>
            </a:r>
            <a:r>
              <a:rPr lang="en-NZ" dirty="0" smtClean="0"/>
              <a:t>  ASPO 2009 Denver </a:t>
            </a:r>
            <a:r>
              <a:rPr lang="en-GB" i="1" dirty="0" smtClean="0"/>
              <a:t>“there is a ceiling to what the global economy can afford for energy. Roughly speaking, once you get </a:t>
            </a:r>
            <a:r>
              <a:rPr lang="en-GB" b="1" i="1" dirty="0" smtClean="0"/>
              <a:t>to five to six percent of the global GDP being spent on oil</a:t>
            </a:r>
            <a:r>
              <a:rPr lang="en-GB" i="1" dirty="0" smtClean="0"/>
              <a:t>, that’s about the ceiling”</a:t>
            </a:r>
          </a:p>
          <a:p>
            <a:r>
              <a:rPr lang="en-GB" dirty="0" smtClean="0"/>
              <a:t>Implications oil price cannot go much above US$120 / barrel </a:t>
            </a:r>
            <a:endParaRPr lang="en-NZ" dirty="0"/>
          </a:p>
        </p:txBody>
      </p:sp>
      <p:pic>
        <p:nvPicPr>
          <p:cNvPr id="1026" name="Picture 2"/>
          <p:cNvPicPr>
            <a:picLocks noChangeAspect="1" noChangeArrowheads="1"/>
          </p:cNvPicPr>
          <p:nvPr/>
        </p:nvPicPr>
        <p:blipFill>
          <a:blip r:embed="rId2" cstate="print"/>
          <a:srcRect/>
          <a:stretch>
            <a:fillRect/>
          </a:stretch>
        </p:blipFill>
        <p:spPr bwMode="auto">
          <a:xfrm>
            <a:off x="7391399" y="228600"/>
            <a:ext cx="1465503" cy="213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462088"/>
          </a:xfrm>
        </p:spPr>
        <p:txBody>
          <a:bodyPr/>
          <a:lstStyle/>
          <a:p>
            <a:r>
              <a:rPr lang="en-NZ" dirty="0" smtClean="0"/>
              <a:t>Linear v non linear interactions  </a:t>
            </a:r>
            <a:endParaRPr lang="en-NZ" dirty="0"/>
          </a:p>
        </p:txBody>
      </p:sp>
      <p:sp>
        <p:nvSpPr>
          <p:cNvPr id="3" name="Content Placeholder 2"/>
          <p:cNvSpPr>
            <a:spLocks noGrp="1"/>
          </p:cNvSpPr>
          <p:nvPr>
            <p:ph idx="1"/>
          </p:nvPr>
        </p:nvSpPr>
        <p:spPr>
          <a:xfrm>
            <a:off x="304800" y="1524000"/>
            <a:ext cx="8839200" cy="4713312"/>
          </a:xfrm>
          <a:solidFill>
            <a:schemeClr val="bg1"/>
          </a:solidFill>
        </p:spPr>
        <p:txBody>
          <a:bodyPr>
            <a:normAutofit/>
          </a:bodyPr>
          <a:lstStyle/>
          <a:p>
            <a:r>
              <a:rPr lang="en-NZ" dirty="0" smtClean="0"/>
              <a:t>Linear:  Hirsh -  oil declines at 1% pa transport declines at 1% pa. world GDP declines at 1% pa. </a:t>
            </a:r>
          </a:p>
          <a:p>
            <a:pPr lvl="1"/>
            <a:r>
              <a:rPr lang="en-NZ" dirty="0" smtClean="0"/>
              <a:t>Economists like linear interactions as they are more tractable  </a:t>
            </a:r>
          </a:p>
          <a:p>
            <a:r>
              <a:rPr lang="en-NZ" dirty="0" smtClean="0"/>
              <a:t>Highly Non linear: oil declines at 1% pa world economy collapses as financial system cannot work with negative  growth (</a:t>
            </a:r>
            <a:r>
              <a:rPr lang="en-NZ" dirty="0" err="1" smtClean="0"/>
              <a:t>Knightian</a:t>
            </a:r>
            <a:r>
              <a:rPr lang="en-NZ" dirty="0" smtClean="0"/>
              <a:t>,  </a:t>
            </a:r>
            <a:r>
              <a:rPr lang="en-NZ" dirty="0" err="1" smtClean="0"/>
              <a:t>Taleb</a:t>
            </a:r>
            <a:r>
              <a:rPr lang="en-NZ" dirty="0" smtClean="0"/>
              <a:t>: Black Swans)</a:t>
            </a:r>
          </a:p>
          <a:p>
            <a:pPr lvl="1"/>
            <a:r>
              <a:rPr lang="en-NZ" dirty="0" smtClean="0"/>
              <a:t>Highly Non linear interactions needs systems dynamics modelling and even then chaotic systems cannot easily be modelled </a:t>
            </a:r>
          </a:p>
          <a:p>
            <a:endParaRPr lang="en-NZ"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46848" cy="1143000"/>
          </a:xfrm>
        </p:spPr>
        <p:txBody>
          <a:bodyPr/>
          <a:lstStyle/>
          <a:p>
            <a:r>
              <a:rPr lang="en-NZ" dirty="0" smtClean="0"/>
              <a:t>Back to NZ </a:t>
            </a:r>
            <a:endParaRPr lang="en-NZ" dirty="0"/>
          </a:p>
        </p:txBody>
      </p:sp>
      <p:sp>
        <p:nvSpPr>
          <p:cNvPr id="3" name="Content Placeholder 2"/>
          <p:cNvSpPr>
            <a:spLocks noGrp="1"/>
          </p:cNvSpPr>
          <p:nvPr>
            <p:ph idx="1"/>
          </p:nvPr>
        </p:nvSpPr>
        <p:spPr>
          <a:xfrm>
            <a:off x="685800" y="1981200"/>
            <a:ext cx="4419600" cy="4114800"/>
          </a:xfrm>
          <a:solidFill>
            <a:schemeClr val="bg1"/>
          </a:solidFill>
        </p:spPr>
        <p:txBody>
          <a:bodyPr/>
          <a:lstStyle/>
          <a:p>
            <a:r>
              <a:rPr lang="en-NZ" dirty="0" smtClean="0"/>
              <a:t>Is NZ ready for Peak Oil ?</a:t>
            </a:r>
          </a:p>
          <a:p>
            <a:r>
              <a:rPr lang="en-NZ" dirty="0" smtClean="0"/>
              <a:t>It will depend on whether the predominant outcomes are linear or non linear and on the rates of decline of oil production </a:t>
            </a:r>
            <a:endParaRPr lang="en-NZ" dirty="0"/>
          </a:p>
        </p:txBody>
      </p:sp>
      <p:pic>
        <p:nvPicPr>
          <p:cNvPr id="532482" name="Picture 2"/>
          <p:cNvPicPr>
            <a:picLocks noChangeAspect="1" noChangeArrowheads="1"/>
          </p:cNvPicPr>
          <p:nvPr/>
        </p:nvPicPr>
        <p:blipFill>
          <a:blip r:embed="rId2" cstate="print"/>
          <a:srcRect/>
          <a:stretch>
            <a:fillRect/>
          </a:stretch>
        </p:blipFill>
        <p:spPr bwMode="auto">
          <a:xfrm>
            <a:off x="5105400" y="0"/>
            <a:ext cx="4286250" cy="6067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graphicFrame>
        <p:nvGraphicFramePr>
          <p:cNvPr id="4" name="Content Placeholder 3"/>
          <p:cNvGraphicFramePr>
            <a:graphicFrameLocks noGrp="1"/>
          </p:cNvGraphicFramePr>
          <p:nvPr>
            <p:ph idx="1"/>
          </p:nvPr>
        </p:nvGraphicFramePr>
        <p:xfrm>
          <a:off x="685800" y="1143000"/>
          <a:ext cx="7162800" cy="4953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NZ Energy Data File 2011</a:t>
            </a:r>
            <a:endParaRPr lang="en-NZ" dirty="0"/>
          </a:p>
        </p:txBody>
      </p:sp>
      <p:graphicFrame>
        <p:nvGraphicFramePr>
          <p:cNvPr id="6" name="Content Placeholder 5"/>
          <p:cNvGraphicFramePr>
            <a:graphicFrameLocks noGrp="1"/>
          </p:cNvGraphicFramePr>
          <p:nvPr>
            <p:ph idx="1"/>
          </p:nvPr>
        </p:nvGraphicFramePr>
        <p:xfrm>
          <a:off x="323528" y="1628800"/>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But GDP has levelled off too </a:t>
            </a:r>
            <a:endParaRPr lang="en-NZ"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57200" y="1778594"/>
            <a:ext cx="8229600" cy="435173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08920"/>
            <a:ext cx="8229600" cy="1143000"/>
          </a:xfrm>
        </p:spPr>
        <p:txBody>
          <a:bodyPr/>
          <a:lstStyle/>
          <a:p>
            <a:r>
              <a:rPr lang="en-NZ" dirty="0" smtClean="0"/>
              <a:t>Scenarios for the future </a:t>
            </a:r>
            <a:endParaRPr lang="en-NZ" dirty="0"/>
          </a:p>
        </p:txBody>
      </p:sp>
      <p:sp>
        <p:nvSpPr>
          <p:cNvPr id="3" name="Content Placeholder 2"/>
          <p:cNvSpPr>
            <a:spLocks noGrp="1"/>
          </p:cNvSpPr>
          <p:nvPr>
            <p:ph idx="1"/>
          </p:nvPr>
        </p:nvSpPr>
        <p:spPr/>
        <p:txBody>
          <a:bodyPr/>
          <a:lstStyle/>
          <a:p>
            <a:endParaRPr lang="en-N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8458200" cy="1462088"/>
          </a:xfrm>
        </p:spPr>
        <p:txBody>
          <a:bodyPr/>
          <a:lstStyle/>
          <a:p>
            <a:r>
              <a:rPr lang="en-NZ" dirty="0" smtClean="0"/>
              <a:t>Risk analysis: 4 scenarios  </a:t>
            </a:r>
            <a:endParaRPr lang="en-NZ" dirty="0"/>
          </a:p>
        </p:txBody>
      </p:sp>
      <p:sp>
        <p:nvSpPr>
          <p:cNvPr id="3" name="Content Placeholder 2"/>
          <p:cNvSpPr>
            <a:spLocks noGrp="1"/>
          </p:cNvSpPr>
          <p:nvPr>
            <p:ph idx="1"/>
          </p:nvPr>
        </p:nvSpPr>
        <p:spPr>
          <a:xfrm>
            <a:off x="685800" y="1981200"/>
            <a:ext cx="7772400" cy="3276600"/>
          </a:xfrm>
          <a:solidFill>
            <a:schemeClr val="bg1"/>
          </a:solidFill>
        </p:spPr>
        <p:txBody>
          <a:bodyPr/>
          <a:lstStyle/>
          <a:p>
            <a:r>
              <a:rPr lang="en-NZ" dirty="0" smtClean="0"/>
              <a:t>Optimistic: oil decline rate  0.6% pa until 2030 </a:t>
            </a:r>
          </a:p>
          <a:p>
            <a:r>
              <a:rPr lang="en-NZ" dirty="0" smtClean="0"/>
              <a:t>Pessimistic: oil decline rate 4% pa </a:t>
            </a:r>
          </a:p>
          <a:p>
            <a:r>
              <a:rPr lang="en-NZ" dirty="0" smtClean="0"/>
              <a:t>World economy reaction: linear</a:t>
            </a:r>
          </a:p>
          <a:p>
            <a:r>
              <a:rPr lang="en-NZ" dirty="0" smtClean="0"/>
              <a:t>World economy reaction: non linear </a:t>
            </a:r>
            <a:endParaRPr lang="en-NZ"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8915400" cy="1462088"/>
          </a:xfrm>
        </p:spPr>
        <p:txBody>
          <a:bodyPr/>
          <a:lstStyle/>
          <a:p>
            <a:r>
              <a:rPr lang="en-NZ" dirty="0" smtClean="0"/>
              <a:t>Linear 0.6% decrease pa</a:t>
            </a:r>
            <a:endParaRPr lang="en-NZ" dirty="0"/>
          </a:p>
        </p:txBody>
      </p:sp>
      <p:sp>
        <p:nvSpPr>
          <p:cNvPr id="3" name="Content Placeholder 2"/>
          <p:cNvSpPr>
            <a:spLocks noGrp="1"/>
          </p:cNvSpPr>
          <p:nvPr>
            <p:ph idx="1"/>
          </p:nvPr>
        </p:nvSpPr>
        <p:spPr>
          <a:xfrm>
            <a:off x="2209800" y="1600200"/>
            <a:ext cx="6477000" cy="4495800"/>
          </a:xfrm>
          <a:solidFill>
            <a:schemeClr val="bg1"/>
          </a:solidFill>
        </p:spPr>
        <p:txBody>
          <a:bodyPr/>
          <a:lstStyle/>
          <a:p>
            <a:r>
              <a:rPr lang="en-US" dirty="0" smtClean="0"/>
              <a:t>Efficiency gains and transport reorganization could mitigate crude oil declines with little adverse effects until around 2030   by which time either climate change difficulties or gas declines and coal peaking are likely to have  triggered non linear responses. </a:t>
            </a:r>
            <a:endParaRPr lang="en-NZ" dirty="0" smtClean="0"/>
          </a:p>
          <a:p>
            <a:endParaRPr lang="en-NZ" dirty="0"/>
          </a:p>
        </p:txBody>
      </p:sp>
      <p:pic>
        <p:nvPicPr>
          <p:cNvPr id="533506" name="Picture 2"/>
          <p:cNvPicPr>
            <a:picLocks noChangeAspect="1" noChangeArrowheads="1"/>
          </p:cNvPicPr>
          <p:nvPr/>
        </p:nvPicPr>
        <p:blipFill>
          <a:blip r:embed="rId2" cstate="print"/>
          <a:srcRect/>
          <a:stretch>
            <a:fillRect/>
          </a:stretch>
        </p:blipFill>
        <p:spPr bwMode="auto">
          <a:xfrm>
            <a:off x="152400" y="2209800"/>
            <a:ext cx="1981200" cy="1981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3506"/>
                                        </p:tgtEl>
                                        <p:attrNameLst>
                                          <p:attrName>style.visibility</p:attrName>
                                        </p:attrNameLst>
                                      </p:cBhvr>
                                      <p:to>
                                        <p:strVal val="visible"/>
                                      </p:to>
                                    </p:set>
                                    <p:animEffect transition="in" filter="dissolve">
                                      <p:cBhvr>
                                        <p:cTn id="7" dur="500"/>
                                        <p:tgtEl>
                                          <p:spTgt spid="533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Linear, 4% decrease pa </a:t>
            </a:r>
            <a:r>
              <a:rPr lang="en-NZ" dirty="0" smtClean="0"/>
              <a:t/>
            </a:r>
            <a:br>
              <a:rPr lang="en-NZ" dirty="0" smtClean="0"/>
            </a:br>
            <a:endParaRPr lang="en-NZ" dirty="0"/>
          </a:p>
        </p:txBody>
      </p:sp>
      <p:sp>
        <p:nvSpPr>
          <p:cNvPr id="3" name="Content Placeholder 2"/>
          <p:cNvSpPr>
            <a:spLocks noGrp="1"/>
          </p:cNvSpPr>
          <p:nvPr>
            <p:ph idx="1"/>
          </p:nvPr>
        </p:nvSpPr>
        <p:spPr>
          <a:xfrm>
            <a:off x="381000" y="1981200"/>
            <a:ext cx="8077200" cy="4114800"/>
          </a:xfrm>
          <a:solidFill>
            <a:schemeClr val="bg1"/>
          </a:solidFill>
        </p:spPr>
        <p:txBody>
          <a:bodyPr/>
          <a:lstStyle/>
          <a:p>
            <a:r>
              <a:rPr lang="en-US" dirty="0" smtClean="0"/>
              <a:t>Efficiency gains could mitigate crude oil declines until around 2015 - 2020 depending on when the declines start. China and developing economies will be stressed by lack of petroleum supplies to fund further growth and the collapse of the world factory, among other problems, including  climate change, are likely to trigger non linear responses elsewhere.</a:t>
            </a:r>
            <a:endParaRPr lang="en-NZ"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In </a:t>
            </a:r>
            <a:r>
              <a:rPr lang="en-NZ" dirty="0" err="1" smtClean="0"/>
              <a:t>Doomsaying</a:t>
            </a:r>
            <a:r>
              <a:rPr lang="en-NZ" dirty="0" smtClean="0"/>
              <a:t> Timing is everything </a:t>
            </a:r>
            <a:endParaRPr lang="en-NZ" dirty="0"/>
          </a:p>
        </p:txBody>
      </p:sp>
      <p:sp>
        <p:nvSpPr>
          <p:cNvPr id="3" name="Content Placeholder 2"/>
          <p:cNvSpPr>
            <a:spLocks noGrp="1"/>
          </p:cNvSpPr>
          <p:nvPr>
            <p:ph idx="1"/>
          </p:nvPr>
        </p:nvSpPr>
        <p:spPr>
          <a:xfrm>
            <a:off x="467544" y="1772816"/>
            <a:ext cx="4989240" cy="4349120"/>
          </a:xfrm>
        </p:spPr>
        <p:txBody>
          <a:bodyPr>
            <a:normAutofit fontScale="92500" lnSpcReduction="20000"/>
          </a:bodyPr>
          <a:lstStyle/>
          <a:p>
            <a:pPr>
              <a:buNone/>
            </a:pPr>
            <a:r>
              <a:rPr lang="en-NZ" sz="3600" dirty="0" smtClean="0">
                <a:solidFill>
                  <a:schemeClr val="accent1"/>
                </a:solidFill>
              </a:rPr>
              <a:t>Prominent </a:t>
            </a:r>
            <a:r>
              <a:rPr lang="en-NZ" sz="3600" dirty="0" err="1" smtClean="0">
                <a:solidFill>
                  <a:schemeClr val="accent1"/>
                </a:solidFill>
              </a:rPr>
              <a:t>doomers</a:t>
            </a:r>
            <a:r>
              <a:rPr lang="en-NZ" sz="3600" dirty="0" smtClean="0">
                <a:solidFill>
                  <a:schemeClr val="accent1"/>
                </a:solidFill>
              </a:rPr>
              <a:t> who got the timing wrong</a:t>
            </a:r>
          </a:p>
          <a:p>
            <a:pPr>
              <a:buNone/>
            </a:pPr>
            <a:endParaRPr lang="en-NZ" sz="3600" dirty="0" smtClean="0">
              <a:solidFill>
                <a:schemeClr val="accent1"/>
              </a:solidFill>
            </a:endParaRPr>
          </a:p>
          <a:p>
            <a:r>
              <a:rPr lang="en-NZ" sz="3600" dirty="0" smtClean="0"/>
              <a:t>Malthus ( 200 years ago) </a:t>
            </a:r>
          </a:p>
          <a:p>
            <a:r>
              <a:rPr lang="en-NZ" sz="3600" dirty="0" smtClean="0"/>
              <a:t>Paul </a:t>
            </a:r>
            <a:r>
              <a:rPr lang="en-NZ" sz="3600" dirty="0" err="1" smtClean="0"/>
              <a:t>Erlich</a:t>
            </a:r>
            <a:r>
              <a:rPr lang="en-NZ" sz="3600" dirty="0" smtClean="0"/>
              <a:t> (v Julian Simon </a:t>
            </a:r>
          </a:p>
          <a:p>
            <a:r>
              <a:rPr lang="en-NZ" sz="3600" dirty="0" smtClean="0"/>
              <a:t>Meadows et al  Club of Rome report 1972 </a:t>
            </a:r>
          </a:p>
          <a:p>
            <a:endParaRPr lang="en-NZ" dirty="0" smtClean="0"/>
          </a:p>
          <a:p>
            <a:endParaRPr lang="en-NZ" dirty="0" smtClean="0"/>
          </a:p>
          <a:p>
            <a:endParaRPr lang="en-NZ" dirty="0"/>
          </a:p>
        </p:txBody>
      </p:sp>
      <p:pic>
        <p:nvPicPr>
          <p:cNvPr id="5123" name="Picture 3"/>
          <p:cNvPicPr>
            <a:picLocks noChangeAspect="1" noChangeArrowheads="1"/>
          </p:cNvPicPr>
          <p:nvPr/>
        </p:nvPicPr>
        <p:blipFill>
          <a:blip r:embed="rId2" cstate="print"/>
          <a:srcRect/>
          <a:stretch>
            <a:fillRect/>
          </a:stretch>
        </p:blipFill>
        <p:spPr bwMode="auto">
          <a:xfrm>
            <a:off x="5421874" y="1628800"/>
            <a:ext cx="3428481" cy="4680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9525000" cy="1462088"/>
          </a:xfrm>
        </p:spPr>
        <p:txBody>
          <a:bodyPr/>
          <a:lstStyle/>
          <a:p>
            <a:r>
              <a:rPr lang="en-US" b="1" dirty="0" smtClean="0"/>
              <a:t>Highly Non linear, 0.6% decrease </a:t>
            </a:r>
            <a:r>
              <a:rPr lang="en-NZ" dirty="0" smtClean="0"/>
              <a:t/>
            </a:r>
            <a:br>
              <a:rPr lang="en-NZ" dirty="0" smtClean="0"/>
            </a:br>
            <a:endParaRPr lang="en-NZ" dirty="0"/>
          </a:p>
        </p:txBody>
      </p:sp>
      <p:sp>
        <p:nvSpPr>
          <p:cNvPr id="3" name="Content Placeholder 2"/>
          <p:cNvSpPr>
            <a:spLocks noGrp="1"/>
          </p:cNvSpPr>
          <p:nvPr>
            <p:ph idx="1"/>
          </p:nvPr>
        </p:nvSpPr>
        <p:spPr>
          <a:xfrm>
            <a:off x="0" y="1600200"/>
            <a:ext cx="9601200" cy="4572000"/>
          </a:xfrm>
          <a:solidFill>
            <a:schemeClr val="bg1"/>
          </a:solidFill>
        </p:spPr>
        <p:txBody>
          <a:bodyPr/>
          <a:lstStyle/>
          <a:p>
            <a:r>
              <a:rPr lang="en-US" dirty="0" smtClean="0"/>
              <a:t>Oil supply decline will trigger a slowdown in world economies and the world will move to a period of stagnating recession alternating with periods of recovery. </a:t>
            </a:r>
          </a:p>
          <a:p>
            <a:r>
              <a:rPr lang="en-US" dirty="0" smtClean="0"/>
              <a:t>Evidence for this scenario has already appeared. </a:t>
            </a:r>
          </a:p>
          <a:p>
            <a:r>
              <a:rPr lang="en-US" dirty="0" smtClean="0"/>
              <a:t>What follows is likely to be a series of peaks and downturns in the world economy as the non linear interaction unfolds and the world adjust to a declining oil supply. </a:t>
            </a:r>
            <a:endParaRPr lang="en-NZ" dirty="0" smtClean="0"/>
          </a:p>
          <a:p>
            <a:endParaRPr lang="en-NZ"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4800600" cy="1462088"/>
          </a:xfrm>
        </p:spPr>
        <p:txBody>
          <a:bodyPr>
            <a:normAutofit fontScale="90000"/>
          </a:bodyPr>
          <a:lstStyle/>
          <a:p>
            <a:r>
              <a:rPr lang="en-US" b="1" dirty="0" smtClean="0"/>
              <a:t>Highly Non linear 4% decrease </a:t>
            </a:r>
            <a:r>
              <a:rPr lang="en-NZ" dirty="0" smtClean="0"/>
              <a:t/>
            </a:r>
            <a:br>
              <a:rPr lang="en-NZ" dirty="0" smtClean="0"/>
            </a:br>
            <a:endParaRPr lang="en-NZ" dirty="0"/>
          </a:p>
        </p:txBody>
      </p:sp>
      <p:sp>
        <p:nvSpPr>
          <p:cNvPr id="3" name="Content Placeholder 2"/>
          <p:cNvSpPr>
            <a:spLocks noGrp="1"/>
          </p:cNvSpPr>
          <p:nvPr>
            <p:ph idx="1"/>
          </p:nvPr>
        </p:nvSpPr>
        <p:spPr>
          <a:xfrm>
            <a:off x="381000" y="2743200"/>
            <a:ext cx="6629400" cy="3048000"/>
          </a:xfrm>
          <a:solidFill>
            <a:schemeClr val="bg1"/>
          </a:solidFill>
        </p:spPr>
        <p:txBody>
          <a:bodyPr/>
          <a:lstStyle/>
          <a:p>
            <a:r>
              <a:rPr lang="en-US" dirty="0" smtClean="0"/>
              <a:t>A 4% oil supply decline per annum will trigger a run on the world stock markets triggering a substantial world depression necessitating a revision of the world monetary system.  </a:t>
            </a:r>
            <a:endParaRPr lang="en-NZ" dirty="0" smtClean="0"/>
          </a:p>
          <a:p>
            <a:endParaRPr lang="en-NZ" dirty="0"/>
          </a:p>
        </p:txBody>
      </p:sp>
      <p:pic>
        <p:nvPicPr>
          <p:cNvPr id="534531" name="Picture 3"/>
          <p:cNvPicPr>
            <a:picLocks noChangeAspect="1" noChangeArrowheads="1"/>
          </p:cNvPicPr>
          <p:nvPr/>
        </p:nvPicPr>
        <p:blipFill>
          <a:blip r:embed="rId2" cstate="print"/>
          <a:srcRect/>
          <a:stretch>
            <a:fillRect/>
          </a:stretch>
        </p:blipFill>
        <p:spPr bwMode="auto">
          <a:xfrm>
            <a:off x="5257800" y="381000"/>
            <a:ext cx="2382050" cy="236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4531"/>
                                        </p:tgtEl>
                                        <p:attrNameLst>
                                          <p:attrName>style.visibility</p:attrName>
                                        </p:attrNameLst>
                                      </p:cBhvr>
                                      <p:to>
                                        <p:strVal val="visible"/>
                                      </p:to>
                                    </p:set>
                                    <p:animEffect transition="in" filter="dissolve">
                                      <p:cBhvr>
                                        <p:cTn id="7" dur="500"/>
                                        <p:tgtEl>
                                          <p:spTgt spid="534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1981200"/>
            <a:ext cx="8229600" cy="3581400"/>
          </a:xfrm>
        </p:spPr>
        <p:txBody>
          <a:bodyPr>
            <a:normAutofit fontScale="90000"/>
          </a:bodyPr>
          <a:lstStyle/>
          <a:p>
            <a:pPr eaLnBrk="1" hangingPunct="1"/>
            <a:r>
              <a:rPr lang="en-NZ" sz="4000" dirty="0" smtClean="0"/>
              <a:t>Why have we let the world get to a situation whereby the inertia of the global system will make mitigation of these problems, in time to avert an energy decline  and an environmental catastrophe , difficult or impossible ?</a:t>
            </a:r>
            <a:endParaRPr lang="en-US" sz="4000" dirty="0" smtClean="0"/>
          </a:p>
        </p:txBody>
      </p:sp>
      <p:sp>
        <p:nvSpPr>
          <p:cNvPr id="24579" name="Text Box 4"/>
          <p:cNvSpPr txBox="1">
            <a:spLocks noChangeArrowheads="1"/>
          </p:cNvSpPr>
          <p:nvPr/>
        </p:nvSpPr>
        <p:spPr bwMode="auto">
          <a:xfrm>
            <a:off x="533400" y="76200"/>
            <a:ext cx="6400800" cy="1200329"/>
          </a:xfrm>
          <a:prstGeom prst="rect">
            <a:avLst/>
          </a:prstGeom>
          <a:noFill/>
          <a:ln w="9525">
            <a:noFill/>
            <a:miter lim="800000"/>
            <a:headEnd/>
            <a:tailEnd/>
          </a:ln>
        </p:spPr>
        <p:txBody>
          <a:bodyPr>
            <a:spAutoFit/>
          </a:bodyPr>
          <a:lstStyle/>
          <a:p>
            <a:pPr>
              <a:spcBef>
                <a:spcPct val="50000"/>
              </a:spcBef>
            </a:pPr>
            <a:r>
              <a:rPr lang="en-NZ" sz="7200" dirty="0" smtClean="0"/>
              <a:t>	WHY </a:t>
            </a:r>
            <a:r>
              <a:rPr lang="en-NZ" sz="7200" dirty="0" err="1"/>
              <a:t>WHY</a:t>
            </a:r>
            <a:r>
              <a:rPr lang="en-NZ" sz="7200" dirty="0"/>
              <a:t>?</a:t>
            </a:r>
            <a:endParaRPr lang="en-US" sz="72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24744"/>
            <a:ext cx="8229600" cy="1143000"/>
          </a:xfrm>
        </p:spPr>
        <p:txBody>
          <a:bodyPr>
            <a:normAutofit fontScale="90000"/>
          </a:bodyPr>
          <a:lstStyle/>
          <a:p>
            <a:r>
              <a:rPr lang="en-NZ" dirty="0" smtClean="0"/>
              <a:t>I have explored possible reasons for this apparent insanity </a:t>
            </a:r>
            <a:br>
              <a:rPr lang="en-NZ" dirty="0" smtClean="0"/>
            </a:br>
            <a:endParaRPr lang="en-NZ" dirty="0"/>
          </a:p>
        </p:txBody>
      </p:sp>
      <p:sp>
        <p:nvSpPr>
          <p:cNvPr id="3" name="Content Placeholder 2"/>
          <p:cNvSpPr>
            <a:spLocks noGrp="1"/>
          </p:cNvSpPr>
          <p:nvPr>
            <p:ph idx="1"/>
          </p:nvPr>
        </p:nvSpPr>
        <p:spPr>
          <a:xfrm>
            <a:off x="457200" y="2996952"/>
            <a:ext cx="8229600" cy="3312408"/>
          </a:xfrm>
        </p:spPr>
        <p:txBody>
          <a:bodyPr/>
          <a:lstStyle/>
          <a:p>
            <a:r>
              <a:rPr lang="en-NZ" sz="3600" dirty="0" smtClean="0"/>
              <a:t>Brain development : evolutionary deficits   in the brain – Koestler – the growth delusion</a:t>
            </a:r>
            <a:endParaRPr lang="en-NZ" dirty="0" smtClean="0"/>
          </a:p>
          <a:p>
            <a:endParaRPr lang="en-N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38200" y="-304800"/>
            <a:ext cx="7772400" cy="1462088"/>
          </a:xfrm>
        </p:spPr>
        <p:txBody>
          <a:bodyPr/>
          <a:lstStyle/>
          <a:p>
            <a:pPr eaLnBrk="1" hangingPunct="1"/>
            <a:r>
              <a:rPr lang="en-NZ" smtClean="0"/>
              <a:t> It appears to me  that: </a:t>
            </a:r>
            <a:endParaRPr lang="en-US" smtClean="0"/>
          </a:p>
        </p:txBody>
      </p:sp>
      <p:sp>
        <p:nvSpPr>
          <p:cNvPr id="277507" name="Rectangle 3"/>
          <p:cNvSpPr>
            <a:spLocks noGrp="1" noChangeArrowheads="1"/>
          </p:cNvSpPr>
          <p:nvPr>
            <p:ph type="body" idx="1"/>
          </p:nvPr>
        </p:nvSpPr>
        <p:spPr>
          <a:xfrm>
            <a:off x="-152400" y="914400"/>
            <a:ext cx="8991600" cy="4800600"/>
          </a:xfrm>
        </p:spPr>
        <p:txBody>
          <a:bodyPr>
            <a:normAutofit lnSpcReduction="10000"/>
          </a:bodyPr>
          <a:lstStyle/>
          <a:p>
            <a:pPr eaLnBrk="1" hangingPunct="1"/>
            <a:r>
              <a:rPr lang="en-NZ" smtClean="0"/>
              <a:t>Our ability to solve complex problems such as climate change and peak oil may be compromised by the structure of our brain - not allowing us to mitigate in a rational manner</a:t>
            </a:r>
          </a:p>
          <a:p>
            <a:pPr eaLnBrk="1" hangingPunct="1"/>
            <a:r>
              <a:rPr lang="en-NZ" smtClean="0"/>
              <a:t>Our recent belief in Growth parallels our longer term belief in Religion – they may tap into the same areas of the brain </a:t>
            </a:r>
          </a:p>
          <a:p>
            <a:pPr eaLnBrk="1" hangingPunct="1"/>
            <a:r>
              <a:rPr lang="en-NZ" smtClean="0"/>
              <a:t>Growth suits big business and through neuro-marketing this gives another level of reinforcement</a:t>
            </a:r>
          </a:p>
          <a:p>
            <a:pPr eaLnBrk="1" hangingPunct="1"/>
            <a:r>
              <a:rPr lang="en-NZ" smtClean="0"/>
              <a:t>In addition growth is needed by people in the third world for just for survival </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7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3400" y="1143000"/>
            <a:ext cx="4800600" cy="1462088"/>
          </a:xfrm>
        </p:spPr>
        <p:txBody>
          <a:bodyPr>
            <a:normAutofit fontScale="90000"/>
          </a:bodyPr>
          <a:lstStyle/>
          <a:p>
            <a:r>
              <a:rPr lang="en-US" sz="4000" dirty="0" smtClean="0">
                <a:solidFill>
                  <a:srgbClr val="FF0066"/>
                </a:solidFill>
              </a:rPr>
              <a:t>Fossil fuels are profitable</a:t>
            </a:r>
            <a:r>
              <a:rPr lang="en-US" sz="4000" dirty="0" smtClean="0"/>
              <a:t> </a:t>
            </a:r>
            <a:r>
              <a:rPr lang="en-US" sz="4000" dirty="0">
                <a:solidFill>
                  <a:srgbClr val="FF0066"/>
                </a:solidFill>
              </a:rPr>
              <a:t/>
            </a:r>
            <a:br>
              <a:rPr lang="en-US" sz="4000" dirty="0">
                <a:solidFill>
                  <a:srgbClr val="FF0066"/>
                </a:solidFill>
              </a:rPr>
            </a:br>
            <a:r>
              <a:rPr lang="en-US" sz="4000" dirty="0"/>
              <a:t/>
            </a:r>
            <a:br>
              <a:rPr lang="en-US" sz="4000" dirty="0"/>
            </a:br>
            <a:endParaRPr lang="en-US" sz="4000" dirty="0"/>
          </a:p>
        </p:txBody>
      </p:sp>
      <p:sp>
        <p:nvSpPr>
          <p:cNvPr id="108547" name="Rectangle 3"/>
          <p:cNvSpPr>
            <a:spLocks noGrp="1" noChangeArrowheads="1"/>
          </p:cNvSpPr>
          <p:nvPr>
            <p:ph idx="1"/>
          </p:nvPr>
        </p:nvSpPr>
        <p:spPr>
          <a:xfrm>
            <a:off x="381000" y="2514600"/>
            <a:ext cx="7772400" cy="3276600"/>
          </a:xfrm>
          <a:solidFill>
            <a:schemeClr val="bg1"/>
          </a:solidFill>
        </p:spPr>
        <p:txBody>
          <a:bodyPr/>
          <a:lstStyle/>
          <a:p>
            <a:pPr>
              <a:lnSpc>
                <a:spcPct val="90000"/>
              </a:lnSpc>
            </a:pPr>
            <a:endParaRPr lang="en-US" sz="2800" dirty="0"/>
          </a:p>
          <a:p>
            <a:pPr>
              <a:lnSpc>
                <a:spcPct val="90000"/>
              </a:lnSpc>
            </a:pPr>
            <a:r>
              <a:rPr lang="en-US" sz="2800" dirty="0"/>
              <a:t>The 800 billion tones of coal in the ground is worth around US$ 40 trillion at US$ 50/</a:t>
            </a:r>
            <a:r>
              <a:rPr lang="en-US" sz="2800" dirty="0" err="1"/>
              <a:t>tonne</a:t>
            </a:r>
            <a:endParaRPr lang="en-US" sz="2800" dirty="0"/>
          </a:p>
          <a:p>
            <a:pPr>
              <a:lnSpc>
                <a:spcPct val="90000"/>
              </a:lnSpc>
            </a:pPr>
            <a:r>
              <a:rPr lang="en-US" sz="2800" dirty="0"/>
              <a:t>The remaining 800 billion barrels of oil is worth around US$ 64 trillion at US$80 per barrel.</a:t>
            </a:r>
          </a:p>
          <a:p>
            <a:pPr>
              <a:lnSpc>
                <a:spcPct val="90000"/>
              </a:lnSpc>
            </a:pPr>
            <a:endParaRPr lang="en-US" sz="2800" dirty="0"/>
          </a:p>
          <a:p>
            <a:pPr>
              <a:lnSpc>
                <a:spcPct val="90000"/>
              </a:lnSpc>
            </a:pPr>
            <a:endParaRPr lang="en-US" sz="2800" dirty="0"/>
          </a:p>
        </p:txBody>
      </p:sp>
      <p:pic>
        <p:nvPicPr>
          <p:cNvPr id="108548" name="Picture 4"/>
          <p:cNvPicPr>
            <a:picLocks noChangeAspect="1" noChangeArrowheads="1"/>
          </p:cNvPicPr>
          <p:nvPr/>
        </p:nvPicPr>
        <p:blipFill>
          <a:blip r:embed="rId3" cstate="print"/>
          <a:srcRect/>
          <a:stretch>
            <a:fillRect/>
          </a:stretch>
        </p:blipFill>
        <p:spPr bwMode="auto">
          <a:xfrm>
            <a:off x="5486400" y="0"/>
            <a:ext cx="3657600" cy="29273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rmAutofit fontScale="90000"/>
          </a:bodyPr>
          <a:lstStyle/>
          <a:p>
            <a:r>
              <a:rPr lang="en-NZ" dirty="0" smtClean="0"/>
              <a:t>Eric Fromm: The Sane Society  1956</a:t>
            </a:r>
            <a:endParaRPr lang="en-NZ" dirty="0"/>
          </a:p>
        </p:txBody>
      </p:sp>
      <p:sp>
        <p:nvSpPr>
          <p:cNvPr id="3" name="Content Placeholder 2"/>
          <p:cNvSpPr>
            <a:spLocks noGrp="1"/>
          </p:cNvSpPr>
          <p:nvPr>
            <p:ph idx="1"/>
          </p:nvPr>
        </p:nvSpPr>
        <p:spPr/>
        <p:txBody>
          <a:bodyPr>
            <a:normAutofit fontScale="92500"/>
          </a:bodyPr>
          <a:lstStyle/>
          <a:p>
            <a:r>
              <a:rPr lang="en-NZ" dirty="0" smtClean="0"/>
              <a:t>Argued that society in mid 1950s was in fact insane </a:t>
            </a:r>
          </a:p>
          <a:p>
            <a:pPr>
              <a:buNone/>
            </a:pPr>
            <a:r>
              <a:rPr lang="en-NZ" dirty="0" smtClean="0"/>
              <a:t>			The reasons he gave were:</a:t>
            </a:r>
          </a:p>
          <a:p>
            <a:r>
              <a:rPr lang="en-NZ" dirty="0" smtClean="0">
                <a:solidFill>
                  <a:srgbClr val="FF0000"/>
                </a:solidFill>
              </a:rPr>
              <a:t>War: </a:t>
            </a:r>
            <a:r>
              <a:rPr lang="en-NZ" dirty="0" smtClean="0"/>
              <a:t> 8000 conflicts between 1500BC and 1860AD average 2.4 per annum </a:t>
            </a:r>
          </a:p>
          <a:p>
            <a:r>
              <a:rPr lang="en-NZ" dirty="0" smtClean="0">
                <a:solidFill>
                  <a:srgbClr val="FF0000"/>
                </a:solidFill>
              </a:rPr>
              <a:t>Economy: </a:t>
            </a:r>
            <a:r>
              <a:rPr lang="en-NZ" dirty="0" smtClean="0"/>
              <a:t> Wars ,contribute to GDP, consumption and waste contributes, growth is paramount , NO emphasis on well being just on  having more stuff</a:t>
            </a:r>
          </a:p>
          <a:p>
            <a:r>
              <a:rPr lang="en-NZ" dirty="0" smtClean="0">
                <a:solidFill>
                  <a:srgbClr val="FF0000"/>
                </a:solidFill>
              </a:rPr>
              <a:t>Media and advertising</a:t>
            </a:r>
            <a:r>
              <a:rPr lang="en-NZ" dirty="0" smtClean="0"/>
              <a:t>: population filled with mindless trivia “the cheapest trash and sadistic fantasies “</a:t>
            </a:r>
            <a:endParaRPr lang="en-N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Since then </a:t>
            </a:r>
            <a:endParaRPr lang="en-NZ" dirty="0"/>
          </a:p>
        </p:txBody>
      </p:sp>
      <p:sp>
        <p:nvSpPr>
          <p:cNvPr id="3" name="Content Placeholder 2"/>
          <p:cNvSpPr>
            <a:spLocks noGrp="1"/>
          </p:cNvSpPr>
          <p:nvPr>
            <p:ph idx="1"/>
          </p:nvPr>
        </p:nvSpPr>
        <p:spPr>
          <a:xfrm>
            <a:off x="457200" y="1600200"/>
            <a:ext cx="8686800" cy="4709160"/>
          </a:xfrm>
        </p:spPr>
        <p:txBody>
          <a:bodyPr>
            <a:normAutofit fontScale="92500" lnSpcReduction="20000"/>
          </a:bodyPr>
          <a:lstStyle/>
          <a:p>
            <a:r>
              <a:rPr lang="en-NZ" dirty="0" smtClean="0">
                <a:solidFill>
                  <a:srgbClr val="FF0000"/>
                </a:solidFill>
              </a:rPr>
              <a:t>Wars: </a:t>
            </a:r>
            <a:r>
              <a:rPr lang="en-NZ" dirty="0" smtClean="0"/>
              <a:t>Wikipedia count of conflicts since WWII is around 200  or 2.7 per annum . % killed, number killed increasing and now we have thermonuclear weapons , drones, cluster bombs, depleted uranium. </a:t>
            </a:r>
          </a:p>
          <a:p>
            <a:r>
              <a:rPr lang="en-NZ" dirty="0" smtClean="0">
                <a:solidFill>
                  <a:srgbClr val="FF0000"/>
                </a:solidFill>
              </a:rPr>
              <a:t>Economy: </a:t>
            </a:r>
            <a:r>
              <a:rPr lang="en-NZ" dirty="0" smtClean="0"/>
              <a:t>is now out of control Europe is on life support. Greece has just made a technical default. The US is deadlocked trying to raise its debt limit above 14.3 trillion US$ </a:t>
            </a:r>
          </a:p>
          <a:p>
            <a:r>
              <a:rPr lang="en-NZ" dirty="0" smtClean="0">
                <a:solidFill>
                  <a:srgbClr val="FF0000"/>
                </a:solidFill>
              </a:rPr>
              <a:t>Media and advertising: </a:t>
            </a:r>
            <a:r>
              <a:rPr lang="en-NZ" dirty="0" smtClean="0"/>
              <a:t>the Murdoch circus has hit town and the culpability of the media in contributing to the insanity is finally being recognised .   We now have </a:t>
            </a:r>
            <a:r>
              <a:rPr lang="en-NZ" dirty="0" err="1" smtClean="0"/>
              <a:t>neuromarketing</a:t>
            </a:r>
            <a:r>
              <a:rPr lang="en-NZ" dirty="0" smtClean="0"/>
              <a:t> targeted on children, 3D exceedingly  violent computer games , mobile advertising etc. </a:t>
            </a:r>
            <a:endParaRPr lang="en-N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Autofit/>
          </a:bodyPr>
          <a:lstStyle/>
          <a:p>
            <a:r>
              <a:rPr lang="en-NZ" sz="3600" dirty="0" smtClean="0"/>
              <a:t>I think the real question we have to answer is: Are people actually capable of independent thought?</a:t>
            </a:r>
            <a:endParaRPr lang="en-NZ" sz="3600" dirty="0"/>
          </a:p>
        </p:txBody>
      </p:sp>
      <p:sp>
        <p:nvSpPr>
          <p:cNvPr id="3" name="Content Placeholder 2"/>
          <p:cNvSpPr>
            <a:spLocks noGrp="1"/>
          </p:cNvSpPr>
          <p:nvPr>
            <p:ph idx="1"/>
          </p:nvPr>
        </p:nvSpPr>
        <p:spPr>
          <a:xfrm>
            <a:off x="611560" y="2204864"/>
            <a:ext cx="8532440" cy="4464536"/>
          </a:xfrm>
        </p:spPr>
        <p:txBody>
          <a:bodyPr>
            <a:noAutofit/>
          </a:bodyPr>
          <a:lstStyle/>
          <a:p>
            <a:r>
              <a:rPr lang="en-NZ" sz="3200" dirty="0" smtClean="0"/>
              <a:t>Can they resist the media, </a:t>
            </a:r>
            <a:r>
              <a:rPr lang="en-NZ" sz="3200" dirty="0" err="1" smtClean="0"/>
              <a:t>neuromarketing</a:t>
            </a:r>
            <a:r>
              <a:rPr lang="en-NZ" sz="3200" dirty="0" smtClean="0"/>
              <a:t>, the global  advertising  machine, the war machine, the growth economy and the mindless pursuit of more wealth and  ever more stuff?  AND </a:t>
            </a:r>
          </a:p>
          <a:p>
            <a:r>
              <a:rPr lang="en-NZ" sz="3200" dirty="0" smtClean="0"/>
              <a:t>Can the rich decrease their consumption to allow the poor to increase theirs </a:t>
            </a:r>
            <a:r>
              <a:rPr lang="en-NZ"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Questions and  discussion </a:t>
            </a:r>
            <a:endParaRPr lang="en-NZ"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059832" y="1772816"/>
            <a:ext cx="3240360" cy="3254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Physical Resources reaching limits (Energy)  </a:t>
            </a:r>
            <a:endParaRPr lang="en-NZ" dirty="0"/>
          </a:p>
        </p:txBody>
      </p:sp>
      <p:sp>
        <p:nvSpPr>
          <p:cNvPr id="3" name="Content Placeholder 2"/>
          <p:cNvSpPr>
            <a:spLocks noGrp="1"/>
          </p:cNvSpPr>
          <p:nvPr>
            <p:ph idx="1"/>
          </p:nvPr>
        </p:nvSpPr>
        <p:spPr/>
        <p:txBody>
          <a:bodyPr/>
          <a:lstStyle/>
          <a:p>
            <a:r>
              <a:rPr lang="en-NZ" sz="3600" dirty="0" smtClean="0"/>
              <a:t>Fossil fuels </a:t>
            </a:r>
          </a:p>
          <a:p>
            <a:pPr lvl="1"/>
            <a:r>
              <a:rPr lang="en-NZ" sz="3600" dirty="0" smtClean="0"/>
              <a:t>Oil </a:t>
            </a:r>
          </a:p>
          <a:p>
            <a:pPr lvl="1"/>
            <a:r>
              <a:rPr lang="en-NZ" sz="3600" dirty="0" smtClean="0"/>
              <a:t>Coal </a:t>
            </a:r>
          </a:p>
          <a:p>
            <a:pPr lvl="1"/>
            <a:r>
              <a:rPr lang="en-NZ" sz="3600" dirty="0" smtClean="0"/>
              <a:t>Gas</a:t>
            </a:r>
          </a:p>
          <a:p>
            <a:r>
              <a:rPr lang="en-NZ" sz="3600" dirty="0" smtClean="0"/>
              <a:t>Nuclear </a:t>
            </a:r>
          </a:p>
          <a:p>
            <a:r>
              <a:rPr lang="en-NZ" sz="3600" dirty="0" err="1" smtClean="0"/>
              <a:t>Renewables</a:t>
            </a:r>
            <a:r>
              <a:rPr lang="en-NZ" sz="3600" dirty="0" smtClean="0"/>
              <a:t>  can they save us?</a:t>
            </a:r>
          </a:p>
          <a:p>
            <a:pPr lvl="1"/>
            <a:endParaRPr lang="en-NZ" dirty="0" smtClean="0"/>
          </a:p>
          <a:p>
            <a:pPr>
              <a:buNone/>
            </a:pPr>
            <a:endParaRPr lang="en-N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1066800" y="381000"/>
            <a:ext cx="7543800" cy="838200"/>
          </a:xfrm>
        </p:spPr>
        <p:txBody>
          <a:bodyPr>
            <a:normAutofit fontScale="90000"/>
          </a:bodyPr>
          <a:lstStyle/>
          <a:p>
            <a:r>
              <a:rPr lang="en-US" dirty="0" smtClean="0"/>
              <a:t>Oil data to June 2011  </a:t>
            </a:r>
            <a:br>
              <a:rPr lang="en-US" dirty="0" smtClean="0"/>
            </a:br>
            <a:endParaRPr lang="en-US" dirty="0" smtClean="0"/>
          </a:p>
        </p:txBody>
      </p:sp>
      <p:sp>
        <p:nvSpPr>
          <p:cNvPr id="12" name="TextBox 11"/>
          <p:cNvSpPr txBox="1">
            <a:spLocks noChangeArrowheads="1"/>
          </p:cNvSpPr>
          <p:nvPr/>
        </p:nvSpPr>
        <p:spPr bwMode="auto">
          <a:xfrm>
            <a:off x="1447800" y="914400"/>
            <a:ext cx="6705600" cy="584200"/>
          </a:xfrm>
          <a:prstGeom prst="rect">
            <a:avLst/>
          </a:prstGeom>
          <a:noFill/>
          <a:ln w="9525">
            <a:noFill/>
            <a:miter lim="800000"/>
            <a:headEnd/>
            <a:tailEnd/>
          </a:ln>
        </p:spPr>
        <p:txBody>
          <a:bodyPr>
            <a:spAutoFit/>
          </a:bodyPr>
          <a:lstStyle/>
          <a:p>
            <a:r>
              <a:rPr lang="en-NZ" sz="3200" b="1">
                <a:solidFill>
                  <a:srgbClr val="FF0000"/>
                </a:solidFill>
              </a:rPr>
              <a:t>Oil consumption is flat lining </a:t>
            </a:r>
          </a:p>
        </p:txBody>
      </p:sp>
      <p:pic>
        <p:nvPicPr>
          <p:cNvPr id="7170" name="Picture 2"/>
          <p:cNvPicPr>
            <a:picLocks noGrp="1" noChangeAspect="1" noChangeArrowheads="1"/>
          </p:cNvPicPr>
          <p:nvPr>
            <p:ph idx="1"/>
          </p:nvPr>
        </p:nvPicPr>
        <p:blipFill>
          <a:blip r:embed="rId3" cstate="print"/>
          <a:srcRect/>
          <a:stretch>
            <a:fillRect/>
          </a:stretch>
        </p:blipFill>
        <p:spPr bwMode="auto">
          <a:xfrm>
            <a:off x="1395214" y="1600200"/>
            <a:ext cx="6353571" cy="4708525"/>
          </a:xfrm>
          <a:prstGeom prst="rect">
            <a:avLst/>
          </a:prstGeom>
          <a:noFill/>
          <a:ln w="9525">
            <a:noFill/>
            <a:miter lim="800000"/>
            <a:headEnd/>
            <a:tailEnd/>
          </a:ln>
        </p:spPr>
      </p:pic>
      <p:sp>
        <p:nvSpPr>
          <p:cNvPr id="5" name="TextBox 4"/>
          <p:cNvSpPr txBox="1"/>
          <p:nvPr/>
        </p:nvSpPr>
        <p:spPr>
          <a:xfrm>
            <a:off x="5004048" y="6309320"/>
            <a:ext cx="3168352" cy="369332"/>
          </a:xfrm>
          <a:prstGeom prst="rect">
            <a:avLst/>
          </a:prstGeom>
          <a:noFill/>
        </p:spPr>
        <p:txBody>
          <a:bodyPr wrap="square" rtlCol="0">
            <a:spAutoFit/>
          </a:bodyPr>
          <a:lstStyle/>
          <a:p>
            <a:r>
              <a:rPr lang="en-NZ" dirty="0" smtClean="0"/>
              <a:t>Oil Drum 2011 </a:t>
            </a:r>
            <a:endParaRPr lang="en-NZ" dirty="0"/>
          </a:p>
        </p:txBody>
      </p:sp>
      <p:cxnSp>
        <p:nvCxnSpPr>
          <p:cNvPr id="7" name="Straight Connector 6"/>
          <p:cNvCxnSpPr/>
          <p:nvPr/>
        </p:nvCxnSpPr>
        <p:spPr>
          <a:xfrm>
            <a:off x="5940152" y="2924944"/>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r>
              <a:rPr lang="en-NZ" dirty="0" smtClean="0"/>
              <a:t>IEA on Peak Oil 28</a:t>
            </a:r>
            <a:r>
              <a:rPr lang="en-NZ" baseline="30000" dirty="0" smtClean="0"/>
              <a:t>th</a:t>
            </a:r>
            <a:r>
              <a:rPr lang="en-NZ" dirty="0" smtClean="0"/>
              <a:t> April 2011 </a:t>
            </a:r>
          </a:p>
        </p:txBody>
      </p:sp>
      <p:sp>
        <p:nvSpPr>
          <p:cNvPr id="14339" name="Content Placeholder 2"/>
          <p:cNvSpPr>
            <a:spLocks noGrp="1"/>
          </p:cNvSpPr>
          <p:nvPr>
            <p:ph idx="1"/>
          </p:nvPr>
        </p:nvSpPr>
        <p:spPr>
          <a:xfrm>
            <a:off x="457200" y="2708920"/>
            <a:ext cx="3754760" cy="3600440"/>
          </a:xfrm>
        </p:spPr>
        <p:txBody>
          <a:bodyPr>
            <a:normAutofit/>
          </a:bodyPr>
          <a:lstStyle/>
          <a:p>
            <a:r>
              <a:rPr lang="en-NZ" dirty="0" err="1" smtClean="0"/>
              <a:t>Fatih</a:t>
            </a:r>
            <a:r>
              <a:rPr lang="en-NZ" dirty="0" smtClean="0"/>
              <a:t> </a:t>
            </a:r>
            <a:r>
              <a:rPr lang="en-NZ" dirty="0" err="1" smtClean="0"/>
              <a:t>Birol</a:t>
            </a:r>
            <a:r>
              <a:rPr lang="en-NZ" dirty="0" smtClean="0"/>
              <a:t> - Chief Economist IEA interviewed on Australian Television recently </a:t>
            </a:r>
          </a:p>
        </p:txBody>
      </p:sp>
      <p:pic>
        <p:nvPicPr>
          <p:cNvPr id="14340" name="Picture 2"/>
          <p:cNvPicPr>
            <a:picLocks noChangeAspect="1" noChangeArrowheads="1"/>
          </p:cNvPicPr>
          <p:nvPr/>
        </p:nvPicPr>
        <p:blipFill>
          <a:blip r:embed="rId2" cstate="print"/>
          <a:srcRect/>
          <a:stretch>
            <a:fillRect/>
          </a:stretch>
        </p:blipFill>
        <p:spPr bwMode="auto">
          <a:xfrm>
            <a:off x="6948264" y="1700808"/>
            <a:ext cx="1941513" cy="838200"/>
          </a:xfrm>
          <a:prstGeom prst="rect">
            <a:avLst/>
          </a:prstGeom>
          <a:noFill/>
          <a:ln w="9525">
            <a:noFill/>
            <a:miter lim="800000"/>
            <a:headEnd/>
            <a:tailEnd/>
          </a:ln>
        </p:spPr>
      </p:pic>
      <p:pic>
        <p:nvPicPr>
          <p:cNvPr id="6147" name="Picture 3">
            <a:hlinkClick r:id="rId3"/>
          </p:cNvPr>
          <p:cNvPicPr>
            <a:picLocks noChangeAspect="1" noChangeArrowheads="1"/>
          </p:cNvPicPr>
          <p:nvPr/>
        </p:nvPicPr>
        <p:blipFill>
          <a:blip r:embed="rId4" cstate="print"/>
          <a:srcRect/>
          <a:stretch>
            <a:fillRect/>
          </a:stretch>
        </p:blipFill>
        <p:spPr bwMode="auto">
          <a:xfrm>
            <a:off x="4716016" y="3356992"/>
            <a:ext cx="4048125" cy="2771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NZ" smtClean="0"/>
              <a:t>Peak oil is not synchronous </a:t>
            </a:r>
          </a:p>
        </p:txBody>
      </p:sp>
      <p:sp>
        <p:nvSpPr>
          <p:cNvPr id="17411" name="Content Placeholder 2"/>
          <p:cNvSpPr>
            <a:spLocks noGrp="1"/>
          </p:cNvSpPr>
          <p:nvPr>
            <p:ph idx="1"/>
          </p:nvPr>
        </p:nvSpPr>
        <p:spPr/>
        <p:txBody>
          <a:bodyPr>
            <a:normAutofit/>
          </a:bodyPr>
          <a:lstStyle/>
          <a:p>
            <a:r>
              <a:rPr lang="en-NZ" sz="3600" dirty="0" smtClean="0"/>
              <a:t>Developing countries are generally still increasing consumption</a:t>
            </a:r>
          </a:p>
          <a:p>
            <a:endParaRPr lang="en-NZ" sz="3600" dirty="0" smtClean="0"/>
          </a:p>
          <a:p>
            <a:r>
              <a:rPr lang="en-NZ" sz="3600" dirty="0" smtClean="0"/>
              <a:t>Developed countries are static or decreasing</a:t>
            </a:r>
          </a:p>
          <a:p>
            <a:endParaRPr lang="en-NZ" sz="36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713</TotalTime>
  <Words>1764</Words>
  <Application>Microsoft Office PowerPoint</Application>
  <PresentationFormat>On-screen Show (4:3)</PresentationFormat>
  <Paragraphs>194</Paragraphs>
  <Slides>59</Slides>
  <Notes>12</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Apex</vt:lpstr>
      <vt:lpstr>Perspectives on the Future   What exactly  is doomed ?   </vt:lpstr>
      <vt:lpstr>Cheer up Christchurch </vt:lpstr>
      <vt:lpstr>What is not doomed? </vt:lpstr>
      <vt:lpstr>What  may be doomed ?</vt:lpstr>
      <vt:lpstr>In Doomsaying Timing is everything </vt:lpstr>
      <vt:lpstr>Physical Resources reaching limits (Energy)  </vt:lpstr>
      <vt:lpstr>Oil data to June 2011   </vt:lpstr>
      <vt:lpstr>IEA on Peak Oil 28th April 2011 </vt:lpstr>
      <vt:lpstr>Peak oil is not synchronous </vt:lpstr>
      <vt:lpstr>Slide 10</vt:lpstr>
      <vt:lpstr>Slide 11</vt:lpstr>
      <vt:lpstr>OIL - Colin Campbell’s latest  scenario puts peak oil (all liquids)  at  2010:  GAS  a decade later in 2020</vt:lpstr>
      <vt:lpstr>What about coal?</vt:lpstr>
      <vt:lpstr>But coal reserve data is old and dated </vt:lpstr>
      <vt:lpstr>Padzek and Croft predict peak coal in 2011 using a multicycle Hubbert analysis: Energy Policy 2010 </vt:lpstr>
      <vt:lpstr>Slide 16</vt:lpstr>
      <vt:lpstr>Slide 17</vt:lpstr>
      <vt:lpstr>What about Climate change? </vt:lpstr>
      <vt:lpstr>Climate Change  Current June 2011  CO2 is 393.7 ppm  Safe levels    450ppm CO2e IPCC  Jim Hansen 350 ppm CO2 </vt:lpstr>
      <vt:lpstr>According to Jim Hansen the safe level of CO2 of 350 ppm is only possible if …</vt:lpstr>
      <vt:lpstr>Slide 21</vt:lpstr>
      <vt:lpstr>Slide 22</vt:lpstr>
      <vt:lpstr>Current effects </vt:lpstr>
      <vt:lpstr>Back to energy: What about Nuclear?  (Presently 6% of world energy supply from around 450 reactors)</vt:lpstr>
      <vt:lpstr>What about Renewables ?</vt:lpstr>
      <vt:lpstr>PV transition model for world electricity supply can solar replace fossil fuels ? </vt:lpstr>
      <vt:lpstr>Conclusions from the model </vt:lpstr>
      <vt:lpstr>Energy and the economy  Is oil money ?</vt:lpstr>
      <vt:lpstr>History of oil and world GDP </vt:lpstr>
      <vt:lpstr>Oil consumption is closely linked to world GDP </vt:lpstr>
      <vt:lpstr>Does this mean a decoupling of GDP from Oil consumption ??</vt:lpstr>
      <vt:lpstr>World Debt and Coal consumption increasing </vt:lpstr>
      <vt:lpstr>Gail the Actuary on Debt </vt:lpstr>
      <vt:lpstr>Why we need growth? </vt:lpstr>
      <vt:lpstr>BUT continuous growth is physically impossible – 2.3% pa increase in energy use leads to the following: </vt:lpstr>
      <vt:lpstr>Highly non linear effects </vt:lpstr>
      <vt:lpstr>Slide 37</vt:lpstr>
      <vt:lpstr>Slide 38</vt:lpstr>
      <vt:lpstr>Report conclusions</vt:lpstr>
      <vt:lpstr>What will happen to oil prices ?</vt:lpstr>
      <vt:lpstr>Linear v non linear interactions  </vt:lpstr>
      <vt:lpstr>Back to NZ </vt:lpstr>
      <vt:lpstr>Slide 43</vt:lpstr>
      <vt:lpstr>NZ Energy Data File 2011</vt:lpstr>
      <vt:lpstr>But GDP has levelled off too </vt:lpstr>
      <vt:lpstr>Scenarios for the future </vt:lpstr>
      <vt:lpstr>Risk analysis: 4 scenarios  </vt:lpstr>
      <vt:lpstr>Linear 0.6% decrease pa</vt:lpstr>
      <vt:lpstr>Linear, 4% decrease pa  </vt:lpstr>
      <vt:lpstr>Highly Non linear, 0.6% decrease  </vt:lpstr>
      <vt:lpstr>Highly Non linear 4% decrease  </vt:lpstr>
      <vt:lpstr>Why have we let the world get to a situation whereby the inertia of the global system will make mitigation of these problems, in time to avert an energy decline  and an environmental catastrophe , difficult or impossible ?</vt:lpstr>
      <vt:lpstr>I have explored possible reasons for this apparent insanity  </vt:lpstr>
      <vt:lpstr> It appears to me  that: </vt:lpstr>
      <vt:lpstr>Fossil fuels are profitable   </vt:lpstr>
      <vt:lpstr>Eric Fromm: The Sane Society  1956</vt:lpstr>
      <vt:lpstr>Since then </vt:lpstr>
      <vt:lpstr>I think the real question we have to answer is: Are people actually capable of independent thought?</vt:lpstr>
      <vt:lpstr>Questions and  discussion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doomed ?</dc:title>
  <dc:creator>boblloyd</dc:creator>
  <cp:lastModifiedBy>boblloyd</cp:lastModifiedBy>
  <cp:revision>32</cp:revision>
  <dcterms:created xsi:type="dcterms:W3CDTF">2011-07-21T01:08:13Z</dcterms:created>
  <dcterms:modified xsi:type="dcterms:W3CDTF">2011-09-01T19:47:52Z</dcterms:modified>
</cp:coreProperties>
</file>